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3" r:id="rId4"/>
    <p:sldMasterId id="2147483659" r:id="rId5"/>
  </p:sldMasterIdLst>
  <p:notesMasterIdLst>
    <p:notesMasterId r:id="rId65"/>
  </p:notesMasterIdLst>
  <p:handoutMasterIdLst>
    <p:handoutMasterId r:id="rId66"/>
  </p:handoutMasterIdLst>
  <p:sldIdLst>
    <p:sldId id="486" r:id="rId6"/>
    <p:sldId id="408" r:id="rId7"/>
    <p:sldId id="409" r:id="rId8"/>
    <p:sldId id="438" r:id="rId9"/>
    <p:sldId id="410" r:id="rId10"/>
    <p:sldId id="411" r:id="rId11"/>
    <p:sldId id="436" r:id="rId12"/>
    <p:sldId id="439" r:id="rId13"/>
    <p:sldId id="440" r:id="rId14"/>
    <p:sldId id="441" r:id="rId15"/>
    <p:sldId id="437" r:id="rId16"/>
    <p:sldId id="412" r:id="rId17"/>
    <p:sldId id="413" r:id="rId18"/>
    <p:sldId id="442" r:id="rId19"/>
    <p:sldId id="443" r:id="rId20"/>
    <p:sldId id="444" r:id="rId21"/>
    <p:sldId id="414" r:id="rId22"/>
    <p:sldId id="445" r:id="rId23"/>
    <p:sldId id="446" r:id="rId24"/>
    <p:sldId id="415" r:id="rId25"/>
    <p:sldId id="416" r:id="rId26"/>
    <p:sldId id="417" r:id="rId27"/>
    <p:sldId id="418" r:id="rId28"/>
    <p:sldId id="419" r:id="rId29"/>
    <p:sldId id="420" r:id="rId30"/>
    <p:sldId id="421" r:id="rId31"/>
    <p:sldId id="422" r:id="rId32"/>
    <p:sldId id="447" r:id="rId33"/>
    <p:sldId id="468" r:id="rId34"/>
    <p:sldId id="423" r:id="rId35"/>
    <p:sldId id="424" r:id="rId36"/>
    <p:sldId id="425" r:id="rId37"/>
    <p:sldId id="449" r:id="rId38"/>
    <p:sldId id="426" r:id="rId39"/>
    <p:sldId id="427" r:id="rId40"/>
    <p:sldId id="450" r:id="rId41"/>
    <p:sldId id="428" r:id="rId42"/>
    <p:sldId id="451" r:id="rId43"/>
    <p:sldId id="452" r:id="rId44"/>
    <p:sldId id="463" r:id="rId45"/>
    <p:sldId id="467" r:id="rId46"/>
    <p:sldId id="429" r:id="rId47"/>
    <p:sldId id="453" r:id="rId48"/>
    <p:sldId id="430" r:id="rId49"/>
    <p:sldId id="431" r:id="rId50"/>
    <p:sldId id="432" r:id="rId51"/>
    <p:sldId id="433" r:id="rId52"/>
    <p:sldId id="434" r:id="rId53"/>
    <p:sldId id="454" r:id="rId54"/>
    <p:sldId id="435" r:id="rId55"/>
    <p:sldId id="455" r:id="rId56"/>
    <p:sldId id="456" r:id="rId57"/>
    <p:sldId id="457" r:id="rId58"/>
    <p:sldId id="459" r:id="rId59"/>
    <p:sldId id="460" r:id="rId60"/>
    <p:sldId id="461" r:id="rId61"/>
    <p:sldId id="462" r:id="rId62"/>
    <p:sldId id="458" r:id="rId63"/>
    <p:sldId id="298" r:id="rId64"/>
  </p:sldIdLst>
  <p:sldSz cx="9144000" cy="6858000" type="screen4x3"/>
  <p:notesSz cx="6858000" cy="9144000"/>
  <p:embeddedFontLst>
    <p:embeddedFont>
      <p:font typeface="Noto Sans Symbols" panose="020B0604020202020204" charset="0"/>
      <p:regular r:id="rId67"/>
      <p:bold r:id="rId68"/>
      <p:italic r:id="rId69"/>
      <p:boldItalic r:id="rId70"/>
    </p:embeddedFont>
    <p:embeddedFont>
      <p:font typeface="Segoe UI" panose="020B0502040204020203" pitchFamily="34" charset="0"/>
      <p:regular r:id="rId71"/>
      <p:bold r:id="rId72"/>
      <p:italic r:id="rId73"/>
      <p:boldItalic r:id="rId74"/>
    </p:embeddedFont>
    <p:embeddedFont>
      <p:font typeface="Verdana" panose="020B0604030504040204" pitchFamily="34" charset="0"/>
      <p:regular r:id="rId75"/>
      <p:bold r:id="rId76"/>
      <p:italic r:id="rId77"/>
      <p:boldItalic r:id="rId7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3929" userDrawn="1">
          <p15:clr>
            <a:srgbClr val="A4A3A4"/>
          </p15:clr>
        </p15:guide>
        <p15:guide id="2" pos="295" userDrawn="1">
          <p15:clr>
            <a:srgbClr val="A4A3A4"/>
          </p15:clr>
        </p15:guide>
        <p15:guide id="4" orient="horz" pos="119" userDrawn="1">
          <p15:clr>
            <a:srgbClr val="A4A3A4"/>
          </p15:clr>
        </p15:guide>
        <p15:guide id="5" orient="horz" pos="799" userDrawn="1">
          <p15:clr>
            <a:srgbClr val="A4A3A4"/>
          </p15:clr>
        </p15:guide>
        <p15:guide id="6" orient="horz" pos="981" userDrawn="1">
          <p15:clr>
            <a:srgbClr val="A4A3A4"/>
          </p15:clr>
        </p15:guide>
        <p15:guide id="7" pos="5443"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Jeffrey Holcomb" initials="" lastIdx="3" clrIdx="0"/>
  <p:cmAuthor id="7" name="Sherla, Bhanuprakash" initials="SB" lastIdx="1" clrIdx="7">
    <p:extLst>
      <p:ext uri="{19B8F6BF-5375-455C-9EA6-DF929625EA0E}">
        <p15:presenceInfo xmlns:p15="http://schemas.microsoft.com/office/powerpoint/2012/main" userId="S::bhanuprakash.sherla1@pearson.com::5b20508d-6c0f-42af-b8db-6b4d3ca3fbf6" providerId="AD"/>
      </p:ext>
    </p:extLst>
  </p:cmAuthor>
  <p:cmAuthor id="1" name="Ruchi Sachdev" initials="" lastIdx="8" clrIdx="1"/>
  <p:cmAuthor id="8" name="Buonanno, Lena" initials="BL" lastIdx="15" clrIdx="8">
    <p:extLst>
      <p:ext uri="{19B8F6BF-5375-455C-9EA6-DF929625EA0E}">
        <p15:presenceInfo xmlns:p15="http://schemas.microsoft.com/office/powerpoint/2012/main" userId="S::lena.buonanno@pearson.com::b7db25ab-1acc-4b12-b56c-c0da7966ba58" providerId="AD"/>
      </p:ext>
    </p:extLst>
  </p:cmAuthor>
  <p:cmAuthor id="2" name="Sarah Reusché" initials="" lastIdx="13" clrIdx="2"/>
  <p:cmAuthor id="9" name="mike casey" initials="mc" lastIdx="13" clrIdx="9">
    <p:extLst>
      <p:ext uri="{19B8F6BF-5375-455C-9EA6-DF929625EA0E}">
        <p15:presenceInfo xmlns:p15="http://schemas.microsoft.com/office/powerpoint/2012/main" userId="f2cf422709588120" providerId="Windows Live"/>
      </p:ext>
    </p:extLst>
  </p:cmAuthor>
  <p:cmAuthor id="3" name="Nitin Shankar" initials="" lastIdx="6" clrIdx="3"/>
  <p:cmAuthor id="10" name="CE" initials="CE" lastIdx="5" clrIdx="10">
    <p:extLst>
      <p:ext uri="{19B8F6BF-5375-455C-9EA6-DF929625EA0E}">
        <p15:presenceInfo xmlns:p15="http://schemas.microsoft.com/office/powerpoint/2012/main" userId="CE" providerId="None"/>
      </p:ext>
    </p:extLst>
  </p:cmAuthor>
  <p:cmAuthor id="4" name="Kristen Flathman" initials="" lastIdx="1" clrIdx="4"/>
  <p:cmAuthor id="5" name="Ben Schroeter" initials="" lastIdx="0" clrIdx="5"/>
  <p:cmAuthor id="6" name="AnnMarie Short" initials="AS" lastIdx="35" clrIdx="6">
    <p:extLst>
      <p:ext uri="{19B8F6BF-5375-455C-9EA6-DF929625EA0E}">
        <p15:presenceInfo xmlns:p15="http://schemas.microsoft.com/office/powerpoint/2012/main" userId="5a9a73d1263ca8f0"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FA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0F9630F-82C1-40B7-BC3A-925EFCFF5E92}">
  <a:tblStyle styleId="{40F9630F-82C1-40B7-BC3A-925EFCFF5E92}" styleName="Table_0">
    <a:wholeTbl>
      <a:tcTxStyle b="off" i="off">
        <a:font>
          <a:latin typeface="Arial"/>
          <a:ea typeface="Arial"/>
          <a:cs typeface="Arial"/>
        </a:font>
        <a:schemeClr val="dk1"/>
      </a:tcTxStyle>
      <a:tcStyle>
        <a:tcBdr>
          <a:left>
            <a:ln w="9525" cap="flat" cmpd="sng">
              <a:solidFill>
                <a:srgbClr val="000000">
                  <a:alpha val="0"/>
                </a:srgbClr>
              </a:solidFill>
              <a:prstDash val="solid"/>
              <a:round/>
              <a:headEnd type="none" w="med" len="med"/>
              <a:tailEnd type="none" w="med" len="med"/>
            </a:ln>
          </a:left>
          <a:right>
            <a:ln w="9525" cap="flat" cmpd="sng">
              <a:solidFill>
                <a:srgbClr val="000000">
                  <a:alpha val="0"/>
                </a:srgbClr>
              </a:solidFill>
              <a:prstDash val="solid"/>
              <a:round/>
              <a:headEnd type="none" w="med" len="med"/>
              <a:tailEnd type="none" w="med" len="med"/>
            </a:ln>
          </a:right>
          <a:top>
            <a:ln w="12700" cap="flat" cmpd="sng">
              <a:solidFill>
                <a:schemeClr val="accent1"/>
              </a:solidFill>
              <a:prstDash val="solid"/>
              <a:round/>
              <a:headEnd type="none" w="med" len="med"/>
              <a:tailEnd type="none" w="med" len="med"/>
            </a:ln>
          </a:top>
          <a:bottom>
            <a:ln w="12700" cap="flat" cmpd="sng">
              <a:solidFill>
                <a:schemeClr val="accent1"/>
              </a:solidFill>
              <a:prstDash val="solid"/>
              <a:round/>
              <a:headEnd type="none" w="med" len="med"/>
              <a:tailEnd type="none" w="med" len="med"/>
            </a:ln>
          </a:bottom>
          <a:insideH>
            <a:ln w="9525" cap="flat" cmpd="sng">
              <a:solidFill>
                <a:srgbClr val="000000">
                  <a:alpha val="0"/>
                </a:srgbClr>
              </a:solidFill>
              <a:prstDash val="solid"/>
              <a:round/>
              <a:headEnd type="none" w="med" len="med"/>
              <a:tailEnd type="none" w="med" len="med"/>
            </a:ln>
          </a:insideH>
          <a:insideV>
            <a:ln w="9525" cap="flat" cmpd="sng">
              <a:solidFill>
                <a:srgbClr val="000000">
                  <a:alpha val="0"/>
                </a:srgbClr>
              </a:solidFill>
              <a:prstDash val="solid"/>
              <a:round/>
              <a:headEnd type="none" w="med" len="med"/>
              <a:tailEnd type="none" w="med" len="med"/>
            </a:ln>
          </a:insideV>
        </a:tcBdr>
        <a:fill>
          <a:solidFill>
            <a:srgbClr val="FFFFFF">
              <a:alpha val="0"/>
            </a:srgbClr>
          </a:solid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i="off"/>
      <a:tcStyle>
        <a:tcBdr/>
      </a:tcStyle>
    </a:lastCol>
    <a:firstCol>
      <a:tcTxStyle b="on" i="off"/>
      <a:tcStyle>
        <a:tcBdr/>
      </a:tcStyle>
    </a:firstCol>
    <a:lastRow>
      <a:tcTxStyle b="on" i="off"/>
      <a:tcStyle>
        <a:tcBdr>
          <a:top>
            <a:ln w="12700" cap="flat" cmpd="sng">
              <a:solidFill>
                <a:schemeClr val="accent1"/>
              </a:solidFill>
              <a:prstDash val="solid"/>
              <a:round/>
              <a:headEnd type="none" w="med" len="med"/>
              <a:tailEnd type="none" w="med" len="med"/>
            </a:ln>
          </a:top>
        </a:tcBdr>
        <a:fill>
          <a:solidFill>
            <a:srgbClr val="FFFFFF">
              <a:alpha val="0"/>
            </a:srgbClr>
          </a:solidFill>
        </a:fill>
      </a:tcStyle>
    </a:lastRow>
    <a:firstRow>
      <a:tcTxStyle b="on" i="off"/>
      <a:tcStyle>
        <a:tcBdr>
          <a:bottom>
            <a:ln w="12700" cap="flat" cmpd="sng">
              <a:solidFill>
                <a:schemeClr val="accent1"/>
              </a:solidFill>
              <a:prstDash val="solid"/>
              <a:round/>
              <a:headEnd type="none" w="med" len="med"/>
              <a:tailEnd type="none" w="med" len="med"/>
            </a:ln>
          </a:bottom>
        </a:tcBdr>
        <a:fill>
          <a:solidFill>
            <a:srgbClr val="FFFFFF">
              <a:alpha val="0"/>
            </a:srgbClr>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263" autoAdjust="0"/>
    <p:restoredTop sz="60907" autoAdjust="0"/>
  </p:normalViewPr>
  <p:slideViewPr>
    <p:cSldViewPr snapToGrid="0" snapToObjects="1">
      <p:cViewPr varScale="1">
        <p:scale>
          <a:sx n="110" d="100"/>
          <a:sy n="110" d="100"/>
        </p:scale>
        <p:origin x="1644" y="108"/>
      </p:cViewPr>
      <p:guideLst>
        <p:guide orient="horz" pos="3929"/>
        <p:guide pos="295"/>
        <p:guide orient="horz" pos="119"/>
        <p:guide orient="horz" pos="799"/>
        <p:guide orient="horz" pos="981"/>
        <p:guide pos="5443"/>
      </p:guideLst>
    </p:cSldViewPr>
  </p:slideViewPr>
  <p:outlineViewPr>
    <p:cViewPr>
      <p:scale>
        <a:sx n="33" d="100"/>
        <a:sy n="33" d="100"/>
      </p:scale>
      <p:origin x="0" y="-63060"/>
    </p:cViewPr>
  </p:outlineViewPr>
  <p:notesTextViewPr>
    <p:cViewPr>
      <p:scale>
        <a:sx n="100" d="100"/>
        <a:sy n="100" d="100"/>
      </p:scale>
      <p:origin x="0" y="0"/>
    </p:cViewPr>
  </p:notesTextViewPr>
  <p:sorterViewPr>
    <p:cViewPr>
      <p:scale>
        <a:sx n="100" d="100"/>
        <a:sy n="100" d="100"/>
      </p:scale>
      <p:origin x="0" y="-3346"/>
    </p:cViewPr>
  </p:sorterViewPr>
  <p:notesViewPr>
    <p:cSldViewPr snapToGrid="0" snapToObjects="1">
      <p:cViewPr varScale="1">
        <p:scale>
          <a:sx n="68" d="100"/>
          <a:sy n="68" d="100"/>
        </p:scale>
        <p:origin x="3060" y="72"/>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font" Target="fonts/font2.fntdata"/><Relationship Id="rId84" Type="http://schemas.microsoft.com/office/2016/11/relationships/changesInfo" Target="changesInfos/changesInfo1.xml"/><Relationship Id="rId16" Type="http://schemas.openxmlformats.org/officeDocument/2006/relationships/slide" Target="slides/slide11.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font" Target="fonts/font8.fntdata"/><Relationship Id="rId79" Type="http://schemas.openxmlformats.org/officeDocument/2006/relationships/commentAuthors" Target="commentAuthors.xml"/><Relationship Id="rId5" Type="http://schemas.openxmlformats.org/officeDocument/2006/relationships/slideMaster" Target="slideMasters/slideMaster2.xml"/><Relationship Id="rId61" Type="http://schemas.openxmlformats.org/officeDocument/2006/relationships/slide" Target="slides/slide56.xml"/><Relationship Id="rId82" Type="http://schemas.openxmlformats.org/officeDocument/2006/relationships/theme" Target="theme/theme1.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font" Target="fonts/font3.fntdata"/><Relationship Id="rId77" Type="http://schemas.openxmlformats.org/officeDocument/2006/relationships/font" Target="fonts/font11.fntdata"/><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font" Target="fonts/font6.fntdata"/><Relationship Id="rId80"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font" Target="fonts/font1.fntdata"/><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font" Target="fonts/font4.fntdata"/><Relationship Id="rId75" Type="http://schemas.openxmlformats.org/officeDocument/2006/relationships/font" Target="fonts/font9.fntdata"/><Relationship Id="rId83"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notesMaster" Target="notesMasters/notesMaster1.xml"/><Relationship Id="rId73" Type="http://schemas.openxmlformats.org/officeDocument/2006/relationships/font" Target="fonts/font7.fntdata"/><Relationship Id="rId78" Type="http://schemas.openxmlformats.org/officeDocument/2006/relationships/font" Target="fonts/font12.fntdata"/><Relationship Id="rId8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font" Target="fonts/font10.fntdata"/><Relationship Id="rId7" Type="http://schemas.openxmlformats.org/officeDocument/2006/relationships/slide" Target="slides/slide2.xml"/><Relationship Id="rId71" Type="http://schemas.openxmlformats.org/officeDocument/2006/relationships/font" Target="fonts/font5.fntdata"/><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ellapandi Murugan" userId="213f20c9-52d8-446b-ab6b-14b65f01aa8b" providerId="ADAL" clId="{3A599FE1-0ED2-4ED5-A107-55D2F6EEF74A}"/>
    <pc:docChg chg="modSld">
      <pc:chgData name="Chellapandi Murugan" userId="213f20c9-52d8-446b-ab6b-14b65f01aa8b" providerId="ADAL" clId="{3A599FE1-0ED2-4ED5-A107-55D2F6EEF74A}" dt="2024-03-23T13:49:58.008" v="1" actId="207"/>
      <pc:docMkLst>
        <pc:docMk/>
      </pc:docMkLst>
      <pc:sldChg chg="modSp mod">
        <pc:chgData name="Chellapandi Murugan" userId="213f20c9-52d8-446b-ab6b-14b65f01aa8b" providerId="ADAL" clId="{3A599FE1-0ED2-4ED5-A107-55D2F6EEF74A}" dt="2024-03-23T13:49:18.579" v="0" actId="207"/>
        <pc:sldMkLst>
          <pc:docMk/>
          <pc:sldMk cId="3519754194" sldId="450"/>
        </pc:sldMkLst>
        <pc:spChg chg="mod">
          <ac:chgData name="Chellapandi Murugan" userId="213f20c9-52d8-446b-ab6b-14b65f01aa8b" providerId="ADAL" clId="{3A599FE1-0ED2-4ED5-A107-55D2F6EEF74A}" dt="2024-03-23T13:49:18.579" v="0" actId="207"/>
          <ac:spMkLst>
            <pc:docMk/>
            <pc:sldMk cId="3519754194" sldId="450"/>
            <ac:spMk id="6" creationId="{00000000-0000-0000-0000-000000000000}"/>
          </ac:spMkLst>
        </pc:spChg>
      </pc:sldChg>
      <pc:sldChg chg="modSp mod">
        <pc:chgData name="Chellapandi Murugan" userId="213f20c9-52d8-446b-ab6b-14b65f01aa8b" providerId="ADAL" clId="{3A599FE1-0ED2-4ED5-A107-55D2F6EEF74A}" dt="2024-03-23T13:49:58.008" v="1" actId="207"/>
        <pc:sldMkLst>
          <pc:docMk/>
          <pc:sldMk cId="1518256815" sldId="457"/>
        </pc:sldMkLst>
        <pc:spChg chg="mod">
          <ac:chgData name="Chellapandi Murugan" userId="213f20c9-52d8-446b-ab6b-14b65f01aa8b" providerId="ADAL" clId="{3A599FE1-0ED2-4ED5-A107-55D2F6EEF74A}" dt="2024-03-23T13:49:58.008" v="1" actId="207"/>
          <ac:spMkLst>
            <pc:docMk/>
            <pc:sldMk cId="1518256815" sldId="457"/>
            <ac:spMk id="3" creationId="{00000000-0000-0000-0000-000000000000}"/>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885CB01-6679-D646-ACB3-8B04B786C15F}" type="datetimeFigureOut">
              <a:rPr lang="en-US" smtClean="0"/>
              <a:t>5/3/2024</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2AC0F4D-8A6F-1C4A-B6BF-1558431E4F79}" type="slidenum">
              <a:rPr lang="en-US" smtClean="0"/>
              <a:t>‹#›</a:t>
            </a:fld>
            <a:endParaRPr lang="en-US" dirty="0"/>
          </a:p>
        </p:txBody>
      </p:sp>
    </p:spTree>
    <p:extLst>
      <p:ext uri="{BB962C8B-B14F-4D97-AF65-F5344CB8AC3E}">
        <p14:creationId xmlns:p14="http://schemas.microsoft.com/office/powerpoint/2010/main" val="35540630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799" cy="4572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4" name="Shape 4"/>
          <p:cNvSpPr txBox="1">
            <a:spLocks noGrp="1"/>
          </p:cNvSpPr>
          <p:nvPr>
            <p:ph type="dt" idx="10"/>
          </p:nvPr>
        </p:nvSpPr>
        <p:spPr>
          <a:xfrm>
            <a:off x="3884612" y="0"/>
            <a:ext cx="2971799" cy="457200"/>
          </a:xfrm>
          <a:prstGeom prst="rect">
            <a:avLst/>
          </a:prstGeom>
          <a:noFill/>
          <a:ln>
            <a:noFill/>
          </a:ln>
        </p:spPr>
        <p:txBody>
          <a:bodyPr lIns="91425" tIns="91425" rIns="91425" bIns="91425" anchor="t" anchorCtr="0"/>
          <a:lstStyle>
            <a:lvl1pPr marL="0" marR="0" lvl="0" indent="0" algn="r"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5" name="Shape 5"/>
          <p:cNvSpPr>
            <a:spLocks noGrp="1" noRot="1" noChangeAspect="1"/>
          </p:cNvSpPr>
          <p:nvPr>
            <p:ph type="sldImg" idx="3"/>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200" b="0" i="0" u="none" strike="noStrike" cap="none">
                <a:solidFill>
                  <a:schemeClr val="dk1"/>
                </a:solidFill>
                <a:latin typeface="Arial"/>
                <a:ea typeface="Arial"/>
                <a:cs typeface="Arial"/>
                <a:sym typeface="Arial"/>
              </a:defRPr>
            </a:lvl2pPr>
            <a:lvl3pPr marL="914400" marR="0" lvl="2" indent="0" algn="l" rtl="0">
              <a:spcBef>
                <a:spcPts val="0"/>
              </a:spcBef>
              <a:buNone/>
              <a:defRPr sz="1200" b="0" i="0" u="none" strike="noStrike" cap="none">
                <a:solidFill>
                  <a:schemeClr val="dk1"/>
                </a:solidFill>
                <a:latin typeface="Arial"/>
                <a:ea typeface="Arial"/>
                <a:cs typeface="Arial"/>
                <a:sym typeface="Arial"/>
              </a:defRPr>
            </a:lvl3pPr>
            <a:lvl4pPr marL="1371600" marR="0" lvl="3" indent="0" algn="l" rtl="0">
              <a:spcBef>
                <a:spcPts val="0"/>
              </a:spcBef>
              <a:buNone/>
              <a:defRPr sz="1200" b="0" i="0" u="none" strike="noStrike" cap="none">
                <a:solidFill>
                  <a:schemeClr val="dk1"/>
                </a:solidFill>
                <a:latin typeface="Arial"/>
                <a:ea typeface="Arial"/>
                <a:cs typeface="Arial"/>
                <a:sym typeface="Arial"/>
              </a:defRPr>
            </a:lvl4pPr>
            <a:lvl5pPr marL="1828800" marR="0" lvl="4" indent="0" algn="l" rtl="0">
              <a:spcBef>
                <a:spcPts val="0"/>
              </a:spcBef>
              <a:buNone/>
              <a:defRPr sz="1200" b="0" i="0" u="none" strike="noStrike" cap="none">
                <a:solidFill>
                  <a:schemeClr val="dk1"/>
                </a:solidFill>
                <a:latin typeface="Arial"/>
                <a:ea typeface="Arial"/>
                <a:cs typeface="Arial"/>
                <a:sym typeface="Arial"/>
              </a:defRPr>
            </a:lvl5pPr>
            <a:lvl6pPr marL="2286000" marR="0" lvl="5" indent="0" algn="l" rtl="0">
              <a:spcBef>
                <a:spcPts val="0"/>
              </a:spcBef>
              <a:buNone/>
              <a:defRPr sz="1200" b="0" i="0" u="none" strike="noStrike" cap="none">
                <a:solidFill>
                  <a:schemeClr val="dk1"/>
                </a:solidFill>
                <a:latin typeface="Arial"/>
                <a:ea typeface="Arial"/>
                <a:cs typeface="Arial"/>
                <a:sym typeface="Arial"/>
              </a:defRPr>
            </a:lvl6pPr>
            <a:lvl7pPr marL="2743200" marR="0" lvl="6" indent="0" algn="l" rtl="0">
              <a:spcBef>
                <a:spcPts val="0"/>
              </a:spcBef>
              <a:buNone/>
              <a:defRPr sz="1200" b="0" i="0" u="none" strike="noStrike" cap="none">
                <a:solidFill>
                  <a:schemeClr val="dk1"/>
                </a:solidFill>
                <a:latin typeface="Arial"/>
                <a:ea typeface="Arial"/>
                <a:cs typeface="Arial"/>
                <a:sym typeface="Arial"/>
              </a:defRPr>
            </a:lvl7pPr>
            <a:lvl8pPr marL="3200400" marR="0" lvl="7" indent="0" algn="l" rtl="0">
              <a:spcBef>
                <a:spcPts val="0"/>
              </a:spcBef>
              <a:buNone/>
              <a:defRPr sz="1200" b="0" i="0" u="none" strike="noStrike" cap="none">
                <a:solidFill>
                  <a:schemeClr val="dk1"/>
                </a:solidFill>
                <a:latin typeface="Arial"/>
                <a:ea typeface="Arial"/>
                <a:cs typeface="Arial"/>
                <a:sym typeface="Arial"/>
              </a:defRPr>
            </a:lvl8pPr>
            <a:lvl9pPr marL="3657600" marR="0" lvl="8" indent="0" algn="l" rtl="0">
              <a:spcBef>
                <a:spcPts val="0"/>
              </a:spcBef>
              <a:buNone/>
              <a:defRPr sz="1200" b="0" i="0" u="none" strike="noStrike" cap="none">
                <a:solidFill>
                  <a:schemeClr val="dk1"/>
                </a:solidFill>
                <a:latin typeface="Arial"/>
                <a:ea typeface="Arial"/>
                <a:cs typeface="Arial"/>
                <a:sym typeface="Arial"/>
              </a:defRPr>
            </a:lvl9pPr>
          </a:lstStyle>
          <a:p>
            <a:endParaRPr/>
          </a:p>
        </p:txBody>
      </p:sp>
      <p:sp>
        <p:nvSpPr>
          <p:cNvPr id="7" name="Shape 7"/>
          <p:cNvSpPr txBox="1">
            <a:spLocks noGrp="1"/>
          </p:cNvSpPr>
          <p:nvPr>
            <p:ph type="ftr" idx="11"/>
          </p:nvPr>
        </p:nvSpPr>
        <p:spPr>
          <a:xfrm>
            <a:off x="0" y="8685213"/>
            <a:ext cx="2971799" cy="457200"/>
          </a:xfrm>
          <a:prstGeom prst="rect">
            <a:avLst/>
          </a:prstGeom>
          <a:noFill/>
          <a:ln>
            <a:noFill/>
          </a:ln>
        </p:spPr>
        <p:txBody>
          <a:bodyPr lIns="91425" tIns="91425" rIns="91425" bIns="91425" anchor="b"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8" name="Shape 8"/>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Arial"/>
                <a:ea typeface="Arial"/>
                <a:cs typeface="Arial"/>
                <a:sym typeface="Arial"/>
              </a:rPr>
              <a:t>‹#›</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457102709"/>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dirty="0">
                <a:solidFill>
                  <a:schemeClr val="dk1"/>
                </a:solidFill>
                <a:latin typeface="Arial"/>
                <a:ea typeface="Arial"/>
                <a:cs typeface="Arial"/>
                <a:sym typeface="Arial"/>
              </a:rPr>
              <a:t>If this PowerPoint presentation contains mathematical equations, you may need to check that your computer has the following installed:</a:t>
            </a:r>
          </a:p>
          <a:p>
            <a:r>
              <a:rPr lang="en-US" sz="1200" b="0" i="0" u="none" strike="noStrike" kern="1200" cap="none" dirty="0">
                <a:solidFill>
                  <a:schemeClr val="dk1"/>
                </a:solidFill>
                <a:latin typeface="Arial"/>
                <a:ea typeface="Arial"/>
                <a:cs typeface="Arial"/>
                <a:sym typeface="Arial"/>
              </a:rPr>
              <a:t>1) MathType Plugin</a:t>
            </a:r>
          </a:p>
          <a:p>
            <a:r>
              <a:rPr lang="en-US" sz="1200" b="0" i="0" u="none" strike="noStrike" kern="1200" cap="none" dirty="0">
                <a:solidFill>
                  <a:schemeClr val="dk1"/>
                </a:solidFill>
                <a:latin typeface="Arial"/>
                <a:ea typeface="Arial"/>
                <a:cs typeface="Arial"/>
                <a:sym typeface="Arial"/>
              </a:rPr>
              <a:t>2) Math Player (free versions available)</a:t>
            </a:r>
          </a:p>
          <a:p>
            <a:r>
              <a:rPr lang="en-US" sz="1200" b="0" i="0" u="none" strike="noStrike" kern="1200" cap="none" dirty="0">
                <a:solidFill>
                  <a:schemeClr val="dk1"/>
                </a:solidFill>
                <a:latin typeface="Arial"/>
                <a:ea typeface="Arial"/>
                <a:cs typeface="Arial"/>
                <a:sym typeface="Arial"/>
              </a:rPr>
              <a:t>3) NVDA Reader (free versions available)</a:t>
            </a:r>
            <a:endParaRPr 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606026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dirty="0">
                <a:solidFill>
                  <a:schemeClr val="dk1"/>
                </a:solidFill>
                <a:effectLst/>
                <a:latin typeface="Arial"/>
                <a:ea typeface="Arial"/>
                <a:cs typeface="Arial"/>
                <a:sym typeface="Arial"/>
              </a:rPr>
              <a:t>The horizontal axis represents real G D P, in trillions of 2017 dollars, and the vertical axis represents price level with G D P deflator, 2017 = 100. The graph shows an increasing line, a decreasing line and a vertical line. The line for S R A S increases from the lower left corner to the upper right corner. The line for A D decreases from the upper left corner to the lower right corner. A vertical line for L R A S starts from ($20.0, 0) and passes parallel to the vertical axis. Three lines intersect at ($20.0, 115). The horizontal and vertical dotted lines extend from the point ($20.0, 115) to the vertical and horizontal axes, respectively.</a:t>
            </a:r>
            <a:endParaRPr lang="en-IN" sz="1200" b="0" i="0" u="none" strike="noStrike" kern="1200" cap="none" dirty="0">
              <a:solidFill>
                <a:schemeClr val="dk1"/>
              </a:solidFill>
              <a:effectLst/>
              <a:latin typeface="Arial"/>
              <a:ea typeface="Arial"/>
              <a:cs typeface="Arial"/>
              <a:sym typeface="Arial"/>
            </a:endParaRP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31</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3679204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u="none" strike="noStrike" kern="1200" cap="none" dirty="0">
                <a:solidFill>
                  <a:schemeClr val="dk1"/>
                </a:solidFill>
                <a:effectLst/>
                <a:latin typeface="Arial"/>
                <a:ea typeface="Arial"/>
                <a:cs typeface="Arial"/>
                <a:sym typeface="Arial"/>
              </a:rPr>
              <a:t>The horizontal axis represents real G D P in trillions of 2017 dollars with a kink near the origin, and the vertical axis represents price level with G D P deflator, 2017 = 100 with a kink near the origin. The graph shows two decreasing lines and two increasing lines. The Line for A D sub 1 decreases through the point A (20.0, 115) and shifts left and becomes A D sub 2. The leftward shift is labeled, 1. A decline in investment shifts A D to the left, causing a recession. The line for S R A S sub 1 increases through the points B ($19.8, 113) and A (20.0, 115). The line shifts right, and becomes S R A S sub 2. The rightward shift is labeled, 2. as firms and workers adjust to the price level being lower than they had expected, costs will fall and cause S R A S to shift to the right. The vertical L R A S line intersects S R A S sub 1 and A D sub 1 at point A, (20.0, 115), and S R A S sub 2 and A D sub 2 at point C, (20.0, 111). S R A S sub 1 also intersects A D sub 2 at point B (19.8, 113). The intersection point (20.0, 111) is labeled, 3. Equilibrium moves from point B back to potential G D P at point C, with a lower price level. The horizontal and vertical dotted lines extend from the point ($19.8, 113), (20.0, 111), and (20.0, 115) to the vertical and horizontal axes, respectively.</a:t>
            </a:r>
            <a:endParaRPr lang="en-IN" sz="1200" b="0" i="0" u="none" strike="noStrike" kern="1200" cap="none" dirty="0">
              <a:solidFill>
                <a:schemeClr val="dk1"/>
              </a:solidFill>
              <a:effectLst/>
              <a:latin typeface="Arial"/>
              <a:ea typeface="Arial"/>
              <a:cs typeface="Arial"/>
              <a:sym typeface="Arial"/>
            </a:endParaRP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32</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8935602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u="none" strike="noStrike" kern="1200" cap="none" dirty="0">
                <a:solidFill>
                  <a:schemeClr val="dk1"/>
                </a:solidFill>
                <a:effectLst/>
                <a:latin typeface="Arial"/>
                <a:ea typeface="Arial"/>
                <a:cs typeface="Arial"/>
                <a:sym typeface="Arial"/>
              </a:rPr>
              <a:t>The horizontal axis represents real G D P in trillions of 2017 dollars with a kink near the origin, and the vertical axis represents price level with G D P deflator, 2017 = 100 with a kink near the origin. The graph shows two decreasing lines and two increasing lines. The Line for A D sub 1 decreases through the point A (20.0, 115) and shifts left and becomes A D sub 2. The leftward shift is labeled, 1. A decline in investment shifts A D to the left, causing a recession. The line for S R A S sub 1 increases through the points B ($19.8, 113) and A (20.0, 115). The line shifts right, and becomes S R A S sub 2. The rightward shift is labeled, 2. as firms and workers adjust to the price level being lower than they had expected, costs will fall and cause S R A S to shift to the right. The vertical L R A S line intersects S R A S sub 1 and A D sub 1 at point A, (20.0, 115), and S R A S sub 2 and A D sub 2 at point C, (20.0, 111). S R A S sub 1 also intersects A D sub 2 at point B (19.8, 113). The intersection point (20.0, 111) is labeled, 3. Equilibrium moves from point B back to potential G D P at point C, with a lower price level. The horizontal and vertical dotted lines extend from the point ($19.8, 113), (20.0, 111), and (20.0, 115) to the vertical and horizontal axes, respectively.</a:t>
            </a:r>
            <a:endParaRPr lang="en-IN" sz="1200" b="0" i="0" u="none" strike="noStrike" kern="1200" cap="none" dirty="0">
              <a:solidFill>
                <a:schemeClr val="dk1"/>
              </a:solidFill>
              <a:effectLst/>
              <a:latin typeface="Arial"/>
              <a:ea typeface="Arial"/>
              <a:cs typeface="Arial"/>
              <a:sym typeface="Arial"/>
            </a:endParaRP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33</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548162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dirty="0">
                <a:solidFill>
                  <a:schemeClr val="dk1"/>
                </a:solidFill>
                <a:effectLst/>
                <a:latin typeface="Arial"/>
                <a:ea typeface="Arial"/>
                <a:cs typeface="Arial"/>
                <a:sym typeface="Arial"/>
              </a:rPr>
              <a:t>The horizontal axis represents year, and ranges from 1958 to 2023, in increments of 5 years. The vertical axis represents index of real residential construction, 2012 = 100, and ranges from 0 to 250, in increments of 50. The areas for recession periods, 1960 to 1961, 1968 to 1970, 1973 to 1975, 1980 to 1981, 1982 to 1983, 1990 to 1991, 2001 to 2002, 2007 to 2009, and 2020 are shaded. A line rises irregularly through the graph, with greater losses and gains over time. The rate drops during every recession period, rising afterward. The line starts at 28 in 1958, and rises to 140 by 2005, the rate drops to 60 by 2008, rebounds to 115 in 2020, and ends at 100 in 2023. All values are estimated.</a:t>
            </a:r>
            <a:endParaRPr lang="en-IN" sz="1200" b="0" i="0" u="none" strike="noStrike" kern="1200" cap="none" dirty="0">
              <a:solidFill>
                <a:schemeClr val="dk1"/>
              </a:solidFill>
              <a:effectLst/>
              <a:latin typeface="Arial"/>
              <a:ea typeface="Arial"/>
              <a:cs typeface="Arial"/>
              <a:sym typeface="Arial"/>
            </a:endParaRP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34</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2154430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dirty="0">
                <a:solidFill>
                  <a:schemeClr val="dk1"/>
                </a:solidFill>
                <a:effectLst/>
                <a:latin typeface="Arial"/>
                <a:ea typeface="Arial"/>
                <a:cs typeface="Arial"/>
                <a:sym typeface="Arial"/>
              </a:rPr>
              <a:t>The horizontal axis represents real G D P, in trillions of 2017 dollars, and ranges from 0 to $20.3, with a kink near the origin. The vertical axis represents price level with G D P deflator, 2017 = 100, and ranges from 0 to 121, with a kink near the origin. Line A D sub 1 falls from the upper left corner to the lower right corner. Line A D sub 1 shifts right and becomes A D sub 2. An increase in investment shifts A D to the right, causing an inflationary expansion. The S R A S sub 1 line rises from the lower left corner to the upper right corner. The S R A S sub 1 line shifts left and becomes S R A S sub 2. As firms and workers adjust to the price level being higher than they had expected, costs will rise and cause S R A S to shift to the left. The vertical L R A S line is at real G D P, $20.00. The vertical L R A S line intersects lines S R A S sub 1 and A D sub 1 at point A (20.0, 115), and S R A S sub 2 and A D sub 2 at point C at (20.0, 121). Point C represents the equilibrium moves from point B back to potential G D P at point C, with a higher price level. Line A D sub 2 also passes through point B at (20.3, 118). The horizontal and vertical dashed lines extend from the points A, B, and C to the vertical and horizontal axes, respectively.</a:t>
            </a:r>
            <a:endParaRPr lang="en-IN" sz="1200" b="0" i="0" u="none" strike="noStrike" kern="1200" cap="none" dirty="0">
              <a:solidFill>
                <a:schemeClr val="dk1"/>
              </a:solidFill>
              <a:effectLst/>
              <a:latin typeface="Arial"/>
              <a:ea typeface="Arial"/>
              <a:cs typeface="Arial"/>
              <a:sym typeface="Arial"/>
            </a:endParaRP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35</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5005877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dirty="0">
                <a:solidFill>
                  <a:schemeClr val="dk1"/>
                </a:solidFill>
                <a:effectLst/>
                <a:latin typeface="Arial"/>
                <a:ea typeface="Arial"/>
                <a:cs typeface="Arial"/>
                <a:sym typeface="Arial"/>
              </a:rPr>
              <a:t>The horizontal axis represents real G D P, in trillions of 2017 dollars, and ranges from 0 to $20.3, with a kink near the origin. The vertical axis represents price level with G D P deflator, 2017 = 100, and ranges from 0 to 121, with a kink near the origin. Line A D sub 1 falls from the upper left corner to the lower right corner. Line A D sub 1 shifts right and becomes A D sub 2. An increase in investment shifts A D to the right, causing an inflationary expansion. The S R A S sub 1 line rises from the lower left corner to the upper right corner. The S R A S sub 1 line shifts left and becomes S R A S sub 2. As firms and workers adjust to the price level being higher than they had expected, costs will rise and cause S R A S to shift to the left. The vertical L R A S line is at real G D P, $20.00. The vertical L R A S line intersects lines S R A S sub 1 and A D sub 1 at point A (20.0, 115), and S R A S sub 2 and A D sub 2 at point C at (20.0, 121). Point C represents the equilibrium moves from point B back to potential G D P at point C, with a higher price level. Line A D sub 2 also passes through point B at (20.3, 118). The horizontal and vertical dashed lines extend from the points A, B, and C to the vertical and horizontal axes, respectively.</a:t>
            </a:r>
            <a:endParaRPr lang="en-IN" sz="1200" b="0" i="0" u="none" strike="noStrike" kern="1200" cap="none" dirty="0">
              <a:solidFill>
                <a:schemeClr val="dk1"/>
              </a:solidFill>
              <a:effectLst/>
              <a:latin typeface="Arial"/>
              <a:ea typeface="Arial"/>
              <a:cs typeface="Arial"/>
              <a:sym typeface="Arial"/>
            </a:endParaRP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36</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89045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dirty="0">
                <a:solidFill>
                  <a:schemeClr val="dk1"/>
                </a:solidFill>
                <a:effectLst/>
                <a:latin typeface="Arial"/>
                <a:ea typeface="Arial"/>
                <a:cs typeface="Arial"/>
                <a:sym typeface="Arial"/>
              </a:rPr>
              <a:t>(a) The graph represents a recession with a rising price level, the short run effect of a supply shock. Line S R A S sub 1 rises from the lower left corner to the upper right corner. Line S R A S sub 1 shifts left and becomes S R A S sub 2. An increase in oil prices shifts the S R A S lines to the left. Line A D falls from the upper left corner to the lower right corner, and intersects vertical line L R A S and S R A S sub 1 at point A (20.0, 115). S R A S sub 2 also rises through the point B at (19.7, 117), where moving short run equilibrium to point B, with lower real G D P and higher price level. </a:t>
            </a:r>
            <a:endParaRPr lang="en-IN" sz="1200" b="0" i="0" u="none" strike="noStrike" kern="1200" cap="none" dirty="0">
              <a:solidFill>
                <a:schemeClr val="dk1"/>
              </a:solidFill>
              <a:effectLst/>
              <a:latin typeface="Arial"/>
              <a:ea typeface="Arial"/>
              <a:cs typeface="Arial"/>
              <a:sym typeface="Arial"/>
            </a:endParaRP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37</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9993434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dirty="0">
                <a:solidFill>
                  <a:schemeClr val="dk1"/>
                </a:solidFill>
                <a:effectLst/>
                <a:latin typeface="Arial"/>
                <a:ea typeface="Arial"/>
                <a:cs typeface="Arial"/>
                <a:sym typeface="Arial"/>
              </a:rPr>
              <a:t>(a) The graph represents a recession with a rising price level, the short run effect of a supply shock. Line S R A S sub 2 rises from the lower left corner to the upper right corner. Line S R A S sub 2 shifts right and becomes S R A S sub 1. The leftward shift is labeled, the recession caused by the supply shock eventually leads to falling wages and prices, shifting S R A S back to its original position. Line A D falls from the upper left corner to the lower right corner, and intersects vertical line L R A S and S R A S sub 1 at point A (20.0, 115). S R A S sub 2 also rises through the point B at (19.7, 117). Point A is labeled, equilibrium moves from point B to potential G D P at the original price level. </a:t>
            </a:r>
            <a:endParaRPr lang="en-IN" sz="1200" b="0" i="0" u="none" strike="noStrike" kern="1200" cap="none" dirty="0">
              <a:solidFill>
                <a:schemeClr val="dk1"/>
              </a:solidFill>
              <a:effectLst/>
              <a:latin typeface="Arial"/>
              <a:ea typeface="Arial"/>
              <a:cs typeface="Arial"/>
              <a:sym typeface="Arial"/>
            </a:endParaRP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38</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7255738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dirty="0">
                <a:solidFill>
                  <a:schemeClr val="dk1"/>
                </a:solidFill>
                <a:effectLst/>
                <a:latin typeface="Arial"/>
                <a:ea typeface="Arial"/>
                <a:cs typeface="Arial"/>
                <a:sym typeface="Arial"/>
              </a:rPr>
              <a:t>(a) The graph represents a recession with a rising price level, the short run effect of a supply shock. Line S R A S sub 2 rises from the lower left corner to the upper right corner. Line S R A S sub 2 shifts right and becomes S R A S sub 1. The leftward shift is labeled, the recession caused by the supply shock eventually leads to falling wages and prices, shifting S R A S back to its original position. Line A D falls from the upper left corner to the lower right corner, and intersects vertical line L R A S and S R A S sub 1 at point A (20.0, 115). S R A S sub 2 also rises through the point B at (19.7, 117). Point A is labeled, equilibrium moves from point B to potential G D P at the original price level. </a:t>
            </a:r>
            <a:endParaRPr lang="en-IN" sz="1200" b="0" i="0" u="none" strike="noStrike" kern="1200" cap="none" dirty="0">
              <a:solidFill>
                <a:schemeClr val="dk1"/>
              </a:solidFill>
              <a:effectLst/>
              <a:latin typeface="Arial"/>
              <a:ea typeface="Arial"/>
              <a:cs typeface="Arial"/>
              <a:sym typeface="Arial"/>
            </a:endParaRP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39</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07079452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5000"/>
              </a:lnSpc>
              <a:spcBef>
                <a:spcPts val="1500"/>
              </a:spcBef>
              <a:spcAft>
                <a:spcPts val="1000"/>
              </a:spcAft>
            </a:pPr>
            <a:r>
              <a:rPr lang="en-US" sz="1800" dirty="0">
                <a:effectLst/>
                <a:latin typeface="Times New Roman" panose="02020603050405020304" pitchFamily="18" charset="0"/>
                <a:ea typeface="Calibri" panose="020F0502020204030204" pitchFamily="34" charset="0"/>
              </a:rPr>
              <a:t>The horizontal axis represents real G D P, in trillions of 2017 dollars, and ranges from 0 to $21.0, with a kink near the origin. The vertical axis represents price level with G D P deflator, 2017 = 100, and ranges from 0 to 104.6, with a kink near the origin. Line S R A S sub 1 rises from the lower left corner to the upper right corner. Line S R A S sub 1 shifts left and becomes S R A S sub 2. Line A D sub 1 falls from the upper left corner to the lower right corner. Line A D sub 1 shift left to become line A D sub 2. Line A D sub 1 intersects vertical line L R A S and S R A S sub 1 at point A (21.0, 104.5), and intersects S R A S sub 2 at point B. Line A D sub 2 intersects line S R A S sub 2 at point C (19.0, 104.6). The horizontal and vertical dashed lines extend from the points A and C to the vertical and horizontal axes, respectively.</a:t>
            </a:r>
            <a:endParaRPr lang="en-IN" sz="1800" dirty="0">
              <a:effectLst/>
              <a:latin typeface="Calibri" panose="020F0502020204030204" pitchFamily="34" charset="0"/>
              <a:ea typeface="Calibri" panose="020F0502020204030204" pitchFamily="34" charset="0"/>
            </a:endParaRP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40</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7625031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Slide 3 of 3 on Figure 13.1 will appear on slide 11. </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6</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4543320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41</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2072034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dirty="0">
                <a:solidFill>
                  <a:schemeClr val="dk1"/>
                </a:solidFill>
                <a:effectLst/>
                <a:latin typeface="Arial"/>
                <a:ea typeface="Arial"/>
                <a:cs typeface="Arial"/>
                <a:sym typeface="Arial"/>
              </a:rPr>
              <a:t>The horizontal axis represents quarters since peak, and ranges from 0 to 18, in increments of 2. The vertical axis represents real G D P as a percentage of peak real G D P, and ranges from 88 to 106, in increments of 2. The 1981 to 1982 recession line extends from (0, 100), drops to (2, 97), and rises to (8, 103). The 1990 to 1991 recession line begins at (0, 100), dips to (2, 99), and rises to (6, 101.5). The 2001 recession line extends from (0, 100) to (5, 101). The 2007 to 2009 recession line begins at (0, 100, falls to (7, 96), and eventually rises to (16, 101). The 2020 recession line starts at (0, 100), falls to (2, 89), rises through (5, 0), to (8, 104). All values are estimated. </a:t>
            </a:r>
            <a:endParaRPr lang="en-IN" sz="1200" b="0" i="0" u="none" strike="noStrike" kern="1200" cap="none" dirty="0">
              <a:solidFill>
                <a:schemeClr val="dk1"/>
              </a:solidFill>
              <a:effectLst/>
              <a:latin typeface="Arial"/>
              <a:ea typeface="Arial"/>
              <a:cs typeface="Arial"/>
              <a:sym typeface="Arial"/>
            </a:endParaRP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42</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69245595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u="none" strike="noStrike" kern="1200" cap="none" dirty="0">
                <a:solidFill>
                  <a:schemeClr val="dk1"/>
                </a:solidFill>
                <a:effectLst/>
                <a:latin typeface="Arial"/>
                <a:ea typeface="Arial"/>
                <a:cs typeface="Arial"/>
                <a:sym typeface="Arial"/>
              </a:rPr>
              <a:t>The X axis represents quarters since peak, and the Y axis represents real G D P as a percentage of peak real G D P. The 2001 recession, represented by a green line, extends from (0, 100) to (5, 101). The 1990 to 1991 recession, represented by a yellow line, begins at (0, 100), dips to (2, 99), and rises to (6, 101.5). The 1981 to 1982 recession, represented by a blue line, extends from (0, 100), drops to (2, 97), and rising to (8, 103). The 2007 to 2009 recession, represented by a red line, begins at (0, 100, falls to (7, 96), and eventually rises to (16, 101).</a:t>
            </a:r>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43</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17712420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dirty="0">
                <a:solidFill>
                  <a:schemeClr val="dk1"/>
                </a:solidFill>
                <a:effectLst/>
                <a:latin typeface="Arial"/>
                <a:ea typeface="Arial"/>
                <a:cs typeface="Arial"/>
                <a:sym typeface="Arial"/>
              </a:rPr>
              <a:t>The horizontal axis represents real G D P, Y, in trillions of 2017 dollars, and ranges from 0 to 20.4, with a kink near the origin. The vertical axis represents price level with a G D P deflator, 2017 = 100, and ranges from 0 to 115, with a kink near the origin. Line A D sub 1 falls from the upper left corner to the lower right corner. Line A D sub 1 shifts right and becomes A D sub 2. Vertical line L R A S sub 1, S R A S sub 1, and A D sub 1 all intersect at point A, (20.0, 115). The economy begins in equilibrium at point A. Vertical line L R A S sub 1 is at real G D P, 20.0. Vertical line L R A S sub 1 shifts right and becomes vertical line L R A S sub 2 at real G D P, 20.4. Technological change and increase in labor and capital cause the L R A S curve to shift. Line S R A S sub 1 shifts right, and becomes S R A S sub 2, the same factors that shift the L R A S curve causes the S RA S curve to shift. Lines L R A S sub 2, S R A S sub 2, and A D sub 2 intersect at point B, (20.4, 115). Rising population and income and increasing investment and government purchases cause the A D curve to shift, and the economy reaches a new equilibrium at point B. The horizontal dashed line extends from points A and B to the vertical axis.</a:t>
            </a:r>
            <a:endParaRPr lang="en-IN" sz="1200" b="0" i="0" u="none" strike="noStrike" kern="1200" cap="none" dirty="0">
              <a:solidFill>
                <a:schemeClr val="dk1"/>
              </a:solidFill>
              <a:effectLst/>
              <a:latin typeface="Arial"/>
              <a:ea typeface="Arial"/>
              <a:cs typeface="Arial"/>
              <a:sym typeface="Arial"/>
            </a:endParaRP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45</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55875694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dirty="0">
                <a:solidFill>
                  <a:schemeClr val="dk1"/>
                </a:solidFill>
                <a:effectLst/>
                <a:latin typeface="Arial"/>
                <a:ea typeface="Arial"/>
                <a:cs typeface="Arial"/>
                <a:sym typeface="Arial"/>
              </a:rPr>
              <a:t>The horizontal axis represents real G D P, in trillions of 2017 dollars, and ranges from 0 to 20.4, with a kink near the origin. The vertical axis represents price level, G D P deflator, 2017 = 100, with a kink near the origin. Line A D sub 1 falls from upper left corner to lower right corner. Line A D sub 1 shifts right and becomes A D sub 2. Vertical line L R A S sub 1 is at real G D P, 20.0. Vertical line L R A S sub 1 shifts right and becomes vertical line L R A S sub 2 at real G D P, 20.4. If A D shifts more to the right than L R A S, then the price level rises. Line S R A S sub 1 rises from the lower right corner to the upper right corner. Line S R A S sub 1 shifts right and becomes S R A S sub 2. Lines L R A S sub 1, A D sub 1 and S R A S sub 1 intersect at point A, (20.0, 115). Lines L R A S sub 2, A D sub 2, and S R A S sub 2 intersect at point B, (20.4, 118). The horizontal and vertical dashed lines extend from the points A and B to the vertical and horizontal axes, respectively.</a:t>
            </a:r>
            <a:endParaRPr lang="en-IN" sz="1200" b="0" i="0" u="none" strike="noStrike" kern="1200" cap="none" dirty="0">
              <a:solidFill>
                <a:schemeClr val="dk1"/>
              </a:solidFill>
              <a:effectLst/>
              <a:latin typeface="Arial"/>
              <a:ea typeface="Arial"/>
              <a:cs typeface="Arial"/>
              <a:sym typeface="Arial"/>
            </a:endParaRP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46</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423147096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dirty="0">
                <a:solidFill>
                  <a:schemeClr val="dk1"/>
                </a:solidFill>
                <a:effectLst/>
                <a:latin typeface="Arial"/>
                <a:ea typeface="Arial"/>
                <a:cs typeface="Arial"/>
                <a:sym typeface="Arial"/>
              </a:rPr>
              <a:t>NOTE: In the digital chapter, This figure is an interactive real-time data graph, which means it automatically updates when new data becomes available.</a:t>
            </a:r>
          </a:p>
          <a:p>
            <a:endParaRPr lang="en-US" sz="1200" b="0" i="0" u="none" strike="noStrike" kern="1200" cap="none" dirty="0">
              <a:solidFill>
                <a:schemeClr val="dk1"/>
              </a:solidFill>
              <a:effectLst/>
              <a:latin typeface="Arial"/>
              <a:ea typeface="Arial"/>
              <a:cs typeface="Arial"/>
              <a:sym typeface="Arial"/>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u="none" strike="noStrike" kern="1200" cap="none" dirty="0">
                <a:solidFill>
                  <a:schemeClr val="dk1"/>
                </a:solidFill>
                <a:effectLst/>
                <a:latin typeface="Arial"/>
                <a:ea typeface="Arial"/>
                <a:cs typeface="Arial"/>
                <a:sym typeface="Arial"/>
              </a:rPr>
              <a:t>The horizontal axis represents real G D P, in trillions of 2017 dollars, and ranges from 0 to 16.8, with a kink near the origin. The vertical axis represents price level, G D P deflator, 2017 = 100, and ranges from 0 to 88.6, with a kink near the origin. Line A D sub 2007 shifts left and becomes A D sub 2009. S R A S sub 2007 shifts left and becomes S R A S sub 2009. Line L R A S sub 2007 shifts right and becomes L R A S sub 2009. Lines A D sub 2007 and S R A S sub 2007 intersect at point (16.8, 88.3), which is the equilibrium in 2007. Lines A D sub 2009 and S R A S sub 2009 intersect at (16.3, 88.6), which is the equilibrium in 2009. The horizontal and vertical dashed lines extend from the points (16.8, 88.3), and (16.3, 88.6), to the vertical and horizontal axes, respectively.</a:t>
            </a:r>
            <a:endParaRPr lang="en-IN" sz="1200" b="0" i="0" u="none" strike="noStrike" kern="1200" cap="none" dirty="0">
              <a:solidFill>
                <a:schemeClr val="dk1"/>
              </a:solidFill>
              <a:effectLst/>
              <a:latin typeface="Arial"/>
              <a:ea typeface="Arial"/>
              <a:cs typeface="Arial"/>
              <a:sym typeface="Arial"/>
            </a:endParaRP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48</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40437065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dirty="0">
                <a:solidFill>
                  <a:schemeClr val="dk1"/>
                </a:solidFill>
                <a:effectLst/>
                <a:latin typeface="Arial"/>
                <a:ea typeface="Arial"/>
                <a:cs typeface="Arial"/>
                <a:sym typeface="Arial"/>
              </a:rPr>
              <a:t>NOTE: In the digital chapter, This figure is an interactive real-time data graph, which means it automatically updates when new data becomes available.</a:t>
            </a:r>
          </a:p>
          <a:p>
            <a:endParaRPr lang="en-US" sz="1200" b="0" i="0" u="none" strike="noStrike" kern="1200" cap="none" dirty="0">
              <a:solidFill>
                <a:schemeClr val="dk1"/>
              </a:solidFill>
              <a:effectLst/>
              <a:latin typeface="Arial"/>
              <a:ea typeface="Arial"/>
              <a:cs typeface="Arial"/>
              <a:sym typeface="Arial"/>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u="none" strike="noStrike" kern="1200" cap="none" dirty="0">
                <a:solidFill>
                  <a:schemeClr val="dk1"/>
                </a:solidFill>
                <a:effectLst/>
                <a:latin typeface="Arial"/>
                <a:ea typeface="Arial"/>
                <a:cs typeface="Arial"/>
                <a:sym typeface="Arial"/>
              </a:rPr>
              <a:t>The horizontal axis represents real G D P, in trillions of 2017 dollars, and ranges from 0 to 16.8, with a kink near the origin. The vertical axis represents price level, G D P deflator, 2017 = 100, and ranges from 0 to 88.6, with a kink near the origin. Line A D sub 2007 shifts left and becomes A D sub 2009. S R A S sub 2007 shifts left and becomes S R A S sub 2009. Line L R A S sub 2007 shifts right and becomes L R A S sub 2009. Lines A D sub 2007 and S R A S sub 2007 intersect at point (16.8, 88.3), which is the equilibrium in 2007. Lines A D sub 2009 and S R A S sub 2009 intersect at (16.3, 88.6), which is the equilibrium in 2009. The horizontal and vertical dashed lines extend from the points (16.8, 88.3), and (16.3, 88.6), to the vertical and horizontal axes, respectively.</a:t>
            </a:r>
            <a:endParaRPr lang="en-IN" sz="1200" b="0" i="0" u="none" strike="noStrike" kern="1200" cap="none" dirty="0">
              <a:solidFill>
                <a:schemeClr val="dk1"/>
              </a:solidFill>
              <a:effectLst/>
              <a:latin typeface="Arial"/>
              <a:ea typeface="Arial"/>
              <a:cs typeface="Arial"/>
              <a:sym typeface="Arial"/>
            </a:endParaRP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49</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37262875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Shape 38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2" name="Shape 38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dirty="0"/>
          </a:p>
        </p:txBody>
      </p:sp>
      <p:sp>
        <p:nvSpPr>
          <p:cNvPr id="383" name="Shape 383"/>
          <p:cNvSpPr txBox="1">
            <a:spLocks noGrp="1"/>
          </p:cNvSpPr>
          <p:nvPr>
            <p:ph type="sldNum" idx="12"/>
          </p:nvPr>
        </p:nvSpPr>
        <p:spPr>
          <a:xfrm>
            <a:off x="3884612" y="8685213"/>
            <a:ext cx="2971800"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59</a:t>
            </a:fld>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i="0" dirty="0"/>
              <a:t>Note: Slide 3 of 3 on Figure 13.1 will appear on slide 11. </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i="0" dirty="0"/>
          </a:p>
          <a:p>
            <a:r>
              <a:rPr lang="en-IN" sz="1200" b="0" i="0" u="none" strike="noStrike" kern="1200" cap="none" dirty="0">
                <a:solidFill>
                  <a:schemeClr val="dk1"/>
                </a:solidFill>
                <a:effectLst/>
                <a:latin typeface="Arial"/>
                <a:ea typeface="Arial"/>
                <a:cs typeface="Arial"/>
                <a:sym typeface="Arial"/>
              </a:rPr>
              <a:t>The X axis represents real G D P, Y, in trillions of 2012 dollars, and the Y axis represents price level with the G D P deflator where 2012 = 100. The short run aggregate supply, S R A S line rises through the graph, and the aggregate demand, A D falls through the graph. The lines intersect at (20.0, 115).</a:t>
            </a:r>
            <a:endParaRPr lang="en-IN" i="0"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7</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4387092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noProof="0" dirty="0">
                <a:effectLst/>
                <a:latin typeface="Segoe UI" panose="020B0502040204020203" pitchFamily="34" charset="0"/>
              </a:rPr>
              <a:t>NOTE: In the digital chapter, This figure is an interactive real-time data graph, which means it automatically updates when new data becomes available.</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800" noProof="0" dirty="0">
              <a:effectLst/>
              <a:latin typeface="Segoe UI" panose="020B0502040204020203" pitchFamily="34" charset="0"/>
            </a:endParaRPr>
          </a:p>
          <a:p>
            <a:r>
              <a:rPr lang="en-US" sz="1200" b="0" i="0" u="none" strike="noStrike" kern="1200" cap="none" noProof="0" dirty="0">
                <a:solidFill>
                  <a:schemeClr val="dk1"/>
                </a:solidFill>
                <a:effectLst/>
                <a:latin typeface="Arial"/>
                <a:ea typeface="Arial"/>
                <a:cs typeface="Arial"/>
                <a:sym typeface="Arial"/>
              </a:rPr>
              <a:t>On each graph, the horizontal axis represents year and ranges from 2017 to 2022 in increments of 1 year. The vertical axis represents percentage of potential G D P and a vertical shaded bar highlights the recession period at 2020. </a:t>
            </a:r>
          </a:p>
          <a:p>
            <a:r>
              <a:rPr lang="en-US" sz="1200" b="0" i="0" u="none" strike="noStrike" kern="1200" cap="none" noProof="0" dirty="0">
                <a:solidFill>
                  <a:schemeClr val="dk1"/>
                </a:solidFill>
                <a:effectLst/>
                <a:latin typeface="Arial"/>
                <a:ea typeface="Arial"/>
                <a:cs typeface="Arial"/>
                <a:sym typeface="Arial"/>
              </a:rPr>
              <a:t>The first graph shows two lines. The line for consumption of services passes through (2017, 47%), (2018, 47%), (2019, 47.1%), (2020, 47%), (2021, 43%), and (2022, 45%). The consumption of goods passes through (2017, 21%), (2018, 21%), (2019, 21%), (2020, 21%), (2021, 25%), and (2022, 25%). </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17</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9984859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noProof="0" dirty="0">
                <a:effectLst/>
                <a:latin typeface="Segoe UI" panose="020B0502040204020203" pitchFamily="34" charset="0"/>
              </a:rPr>
              <a:t>NOTE: In the digital chapter, This figure is an interactive real-time data graph, which means it automatically updates when new data becomes available.</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800" noProof="0" dirty="0">
              <a:effectLst/>
              <a:latin typeface="Segoe UI" panose="020B0502040204020203" pitchFamily="34" charset="0"/>
            </a:endParaRPr>
          </a:p>
          <a:p>
            <a:r>
              <a:rPr lang="en-US" sz="1200" b="0" i="0" u="none" strike="noStrike" kern="1200" cap="none" noProof="0" dirty="0">
                <a:solidFill>
                  <a:schemeClr val="dk1"/>
                </a:solidFill>
                <a:effectLst/>
                <a:latin typeface="Arial"/>
                <a:ea typeface="Arial"/>
                <a:cs typeface="Arial"/>
                <a:sym typeface="Arial"/>
              </a:rPr>
              <a:t>On each graph, the horizontal axis represents year and ranges from 2017 to 2022 in increments of 1 year. The vertical axis represents percentage of potential G D P and a vertical shaded bar highlights the recession period at 2020. </a:t>
            </a:r>
          </a:p>
          <a:p>
            <a:r>
              <a:rPr lang="en-US" sz="1200" b="0" i="0" u="none" strike="noStrike" kern="1200" cap="none" noProof="0" dirty="0">
                <a:solidFill>
                  <a:schemeClr val="dk1"/>
                </a:solidFill>
                <a:effectLst/>
                <a:latin typeface="Arial"/>
                <a:ea typeface="Arial"/>
                <a:cs typeface="Arial"/>
                <a:sym typeface="Arial"/>
              </a:rPr>
              <a:t>The second graph shows a line for residential investment that passes through (2017, 3.8%), (2018, 3.85%), (2019, 3.7%), (2020, 3.8%), (2021, 5%), and (2022, 5%). </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18</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1091484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noProof="0" dirty="0">
                <a:effectLst/>
                <a:latin typeface="Segoe UI" panose="020B0502040204020203" pitchFamily="34" charset="0"/>
              </a:rPr>
              <a:t>NOTE: In the digital chapter, This figure is an interactive real-time data graph, which means it automatically updates when new data becomes available.</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800" b="0" i="0" u="none" strike="noStrike" kern="1200" cap="none" noProof="0" dirty="0">
              <a:solidFill>
                <a:schemeClr val="dk1"/>
              </a:solidFill>
              <a:effectLst/>
              <a:latin typeface="Segoe UI" panose="020B0502040204020203" pitchFamily="34" charset="0"/>
              <a:ea typeface="Arial"/>
              <a:cs typeface="Arial"/>
              <a:sym typeface="Arial"/>
            </a:endParaRPr>
          </a:p>
          <a:p>
            <a:r>
              <a:rPr lang="en-US" sz="1200" b="0" i="0" u="none" strike="noStrike" kern="1200" cap="none" noProof="0" dirty="0">
                <a:solidFill>
                  <a:schemeClr val="dk1"/>
                </a:solidFill>
                <a:effectLst/>
                <a:latin typeface="Arial"/>
                <a:ea typeface="Arial"/>
                <a:cs typeface="Arial"/>
                <a:sym typeface="Arial"/>
              </a:rPr>
              <a:t>On each graph, the horizontal axis represents year and ranges from 2017 to 2022 in increments of 1 year. The vertical axis represents percentage of potential G D P and a vertical shaded bar highlights the recession period at 2020. </a:t>
            </a:r>
          </a:p>
          <a:p>
            <a:r>
              <a:rPr lang="en-US" sz="1200" b="0" i="0" u="none" strike="noStrike" kern="1200" cap="none" noProof="0" dirty="0">
                <a:solidFill>
                  <a:schemeClr val="dk1"/>
                </a:solidFill>
                <a:effectLst/>
                <a:latin typeface="Arial"/>
                <a:ea typeface="Arial"/>
                <a:cs typeface="Arial"/>
                <a:sym typeface="Arial"/>
              </a:rPr>
              <a:t>The third graph shows a line for net exports that passes through (2017, negative 2.7%), (2018, 2.8%), (2019, 2.8%), (2020, negative 2.3%), (2021, negative 3.5%), and (2022, negative 4.5%). </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19</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4692533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Times New Roman" panose="02020603050405020304" pitchFamily="18" charset="0"/>
                <a:ea typeface="Calibri" panose="020F0502020204030204" pitchFamily="34" charset="0"/>
              </a:rPr>
              <a:t>The horizontal axis represents real G D P, in trillions of 2017 dollars, and ranges from 0 to 23.2, with a kink between the origin and 22.5. The vertical axis represents price level with G D P deflator, 2017 = 100, and ranges from 0 to 133, with a kink between the origin and 113. A vertical line L R A S sub 2023 at real G D P, 22.5 shifts right and becomes L R A S sub 2024 at real G D P, 22.8, and shifts right again to become L R A S sub 2025 at real G D P, 23.2. An upward arrow extends from the point 123 to 133 on the vertical axis. A downward arrow extends from the point 123 to 113 on the vertical axis. </a:t>
            </a:r>
            <a:endParaRPr lang="en-IN" sz="1200" b="0" i="0" u="none" strike="noStrike" kern="1200" cap="none" dirty="0">
              <a:solidFill>
                <a:schemeClr val="dk1"/>
              </a:solidFill>
              <a:effectLst/>
              <a:latin typeface="Arial"/>
              <a:ea typeface="Arial"/>
              <a:cs typeface="Arial"/>
              <a:sym typeface="Arial"/>
            </a:endParaRP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21</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1046239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dirty="0">
                <a:effectLst/>
                <a:latin typeface="Segoe UI" panose="020B0502040204020203" pitchFamily="34" charset="0"/>
              </a:rPr>
              <a:t>NOTE: In the digital chapter, This figure is an interactive real-time data graph, which means it automatically updates when new data becomes available.</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800" dirty="0">
              <a:effectLst/>
              <a:latin typeface="Segoe UI" panose="020B0502040204020203"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u="none" strike="noStrike" kern="1200" cap="none" dirty="0">
                <a:solidFill>
                  <a:schemeClr val="dk1"/>
                </a:solidFill>
                <a:effectLst/>
                <a:latin typeface="Arial"/>
                <a:ea typeface="Arial"/>
                <a:cs typeface="Arial"/>
                <a:sym typeface="Arial"/>
              </a:rPr>
              <a:t>The horizontal axis represents year and ranges from 1997 to 2021 in increments of 3 years. The vertical axis represents percentage of workers with no wage change and ranges from 8 to 17 in increments of 1. The areas for recession periods at 2001, between 2007 and 2009, 2019 are shaded. The line for percentage of workers falls from 11 to 10 prior to 2000, rises slightly, and falls during the 2001 recession, before rising again to 14 in 2004, and falling to 11 prior to the 2007 to 2009 recession. The line rises through the recession and trends upward to 17 by 2010, falling again to 14 in 2016 before beginning to fall again, and fluctuates and falls to 13.5 at 2021. All values are estimated.</a:t>
            </a:r>
            <a:endParaRPr lang="en-IN" sz="1200" b="0" i="0" u="none" strike="noStrike" kern="1200" cap="none" dirty="0">
              <a:solidFill>
                <a:schemeClr val="dk1"/>
              </a:solidFill>
              <a:effectLst/>
              <a:latin typeface="Arial"/>
              <a:ea typeface="Arial"/>
              <a:cs typeface="Arial"/>
              <a:sym typeface="Arial"/>
            </a:endParaRP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24</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0878371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Calibri" panose="020F0502020204030204" pitchFamily="34" charset="0"/>
              </a:rPr>
              <a:t>The horizontal axis represents real G D P, in trillions of 2017 dollars, and the vertical axis represents price level with G D P deflator, 2017 = 100 with a kink near the origin. The graph shows two increasing lines. The line for S R A S sub 2024 rises through ($20.0, 115.0) and shifts left and becomes S R A S sub 2025 and increases through ($20.0, 118.5). An upward arrow extends from the point 115.0 to 118.5 on the vertical axis and is labeled, 1. If firms and workers expect that the price level will be 3 percent higher in 2025 than in 2024 ellipsis. The leftward shift of the increasing line is labeled, 2. ellipsis the S R A S curve will shift to the left to reflect worker and firm expectations of rising costs. The horizontal and vertical dotted lines extend from the points ($20.0, 115.0) and ($20.0, 118.5) to the vertical and horizontal axes, respectively. </a:t>
            </a:r>
            <a:endParaRPr lang="en-IN" sz="1200" b="0" i="0" u="none" strike="noStrike" kern="1200" cap="none" dirty="0">
              <a:solidFill>
                <a:schemeClr val="dk1"/>
              </a:solidFill>
              <a:effectLst/>
              <a:latin typeface="Arial"/>
              <a:ea typeface="Arial"/>
              <a:cs typeface="Arial"/>
              <a:sym typeface="Arial"/>
            </a:endParaRP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26</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40377721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hapter Opener-add copyright">
    <p:spTree>
      <p:nvGrpSpPr>
        <p:cNvPr id="1" name="Shape 37"/>
        <p:cNvGrpSpPr/>
        <p:nvPr/>
      </p:nvGrpSpPr>
      <p:grpSpPr>
        <a:xfrm>
          <a:off x="0" y="0"/>
          <a:ext cx="0" cy="0"/>
          <a:chOff x="0" y="0"/>
          <a:chExt cx="0" cy="0"/>
        </a:xfrm>
      </p:grpSpPr>
      <p:sp>
        <p:nvSpPr>
          <p:cNvPr id="38" name="Title Placeholder"/>
          <p:cNvSpPr txBox="1">
            <a:spLocks noGrp="1"/>
          </p:cNvSpPr>
          <p:nvPr>
            <p:ph type="title"/>
          </p:nvPr>
        </p:nvSpPr>
        <p:spPr>
          <a:xfrm>
            <a:off x="457200" y="215371"/>
            <a:ext cx="8229600" cy="622828"/>
          </a:xfrm>
          <a:prstGeom prst="rect">
            <a:avLst/>
          </a:prstGeom>
          <a:noFill/>
          <a:ln>
            <a:noFill/>
          </a:ln>
        </p:spPr>
        <p:txBody>
          <a:bodyPr lIns="91425" tIns="91425" rIns="91425" bIns="91425" anchor="ctr"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39" name="Content Placeholder"/>
          <p:cNvSpPr txBox="1">
            <a:spLocks noGrp="1"/>
          </p:cNvSpPr>
          <p:nvPr>
            <p:ph type="body" idx="1"/>
          </p:nvPr>
        </p:nvSpPr>
        <p:spPr>
          <a:xfrm>
            <a:off x="457200" y="958098"/>
            <a:ext cx="8229600" cy="478970"/>
          </a:xfrm>
          <a:prstGeom prst="rect">
            <a:avLst/>
          </a:prstGeom>
          <a:noFill/>
          <a:ln>
            <a:noFill/>
          </a:ln>
        </p:spPr>
        <p:txBody>
          <a:bodyPr lIns="91425" tIns="91425" rIns="91425" bIns="91425" anchor="ctr" anchorCtr="0"/>
          <a:lstStyle>
            <a:lvl1pPr marL="0" marR="0" lvl="0" indent="0" algn="l" rtl="0">
              <a:spcBef>
                <a:spcPts val="0"/>
              </a:spcBef>
              <a:buClr>
                <a:srgbClr val="007FA3"/>
              </a:buClr>
              <a:buFont typeface="Arial"/>
              <a:buNone/>
              <a:defRPr sz="2000" b="0" i="0" u="none" strike="noStrike" cap="none">
                <a:solidFill>
                  <a:srgbClr val="007FA3"/>
                </a:solidFill>
                <a:latin typeface="+mn-lt"/>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dirty="0"/>
          </a:p>
        </p:txBody>
      </p:sp>
      <p:sp>
        <p:nvSpPr>
          <p:cNvPr id="4" name="Content Placeholder 3">
            <a:extLst>
              <a:ext uri="{FF2B5EF4-FFF2-40B4-BE49-F238E27FC236}">
                <a16:creationId xmlns:a16="http://schemas.microsoft.com/office/drawing/2014/main" id="{6EE677B9-EC76-47FA-B8D6-49D033518C61}"/>
              </a:ext>
            </a:extLst>
          </p:cNvPr>
          <p:cNvSpPr>
            <a:spLocks noGrp="1"/>
          </p:cNvSpPr>
          <p:nvPr>
            <p:ph sz="quarter" idx="13" hasCustomPrompt="1"/>
          </p:nvPr>
        </p:nvSpPr>
        <p:spPr>
          <a:xfrm>
            <a:off x="457200" y="1600200"/>
            <a:ext cx="4397375" cy="4525963"/>
          </a:xfrm>
        </p:spPr>
        <p:txBody>
          <a:bodyPr/>
          <a:lstStyle>
            <a:lvl1pPr marL="101600" indent="0">
              <a:buNone/>
              <a:defRPr/>
            </a:lvl1pPr>
          </a:lstStyle>
          <a:p>
            <a:pPr lvl="0"/>
            <a:r>
              <a:rPr lang="en-US" dirty="0"/>
              <a:t>Image of front cover</a:t>
            </a:r>
          </a:p>
        </p:txBody>
      </p:sp>
      <p:sp>
        <p:nvSpPr>
          <p:cNvPr id="6" name="Content Placeholder 5">
            <a:extLst>
              <a:ext uri="{FF2B5EF4-FFF2-40B4-BE49-F238E27FC236}">
                <a16:creationId xmlns:a16="http://schemas.microsoft.com/office/drawing/2014/main" id="{F4ED3915-2147-4382-A599-2376CC8854D1}"/>
              </a:ext>
            </a:extLst>
          </p:cNvPr>
          <p:cNvSpPr>
            <a:spLocks noGrp="1"/>
          </p:cNvSpPr>
          <p:nvPr>
            <p:ph sz="quarter" idx="14" hasCustomPrompt="1"/>
          </p:nvPr>
        </p:nvSpPr>
        <p:spPr>
          <a:xfrm>
            <a:off x="5029200" y="1600200"/>
            <a:ext cx="3657600" cy="1492250"/>
          </a:xfrm>
        </p:spPr>
        <p:txBody>
          <a:bodyPr anchor="b"/>
          <a:lstStyle>
            <a:lvl1pPr marL="101600" indent="0" algn="ctr">
              <a:buNone/>
              <a:defRPr sz="3000" b="1">
                <a:latin typeface="+mn-lt"/>
              </a:defRPr>
            </a:lvl1pPr>
            <a:lvl2pPr marL="558800" indent="0">
              <a:buNone/>
              <a:defRPr/>
            </a:lvl2pPr>
          </a:lstStyle>
          <a:p>
            <a:pPr lvl="0"/>
            <a:r>
              <a:rPr lang="en-US" dirty="0"/>
              <a:t>Chapter #</a:t>
            </a:r>
          </a:p>
        </p:txBody>
      </p:sp>
      <p:sp>
        <p:nvSpPr>
          <p:cNvPr id="8" name="Content Placeholder 7">
            <a:extLst>
              <a:ext uri="{FF2B5EF4-FFF2-40B4-BE49-F238E27FC236}">
                <a16:creationId xmlns:a16="http://schemas.microsoft.com/office/drawing/2014/main" id="{3B38FD8D-0DB0-4A1A-A3F1-E26B606AC837}"/>
              </a:ext>
            </a:extLst>
          </p:cNvPr>
          <p:cNvSpPr>
            <a:spLocks noGrp="1"/>
          </p:cNvSpPr>
          <p:nvPr>
            <p:ph sz="quarter" idx="15" hasCustomPrompt="1"/>
          </p:nvPr>
        </p:nvSpPr>
        <p:spPr>
          <a:xfrm>
            <a:off x="5029200" y="3252788"/>
            <a:ext cx="3657600" cy="2873375"/>
          </a:xfrm>
        </p:spPr>
        <p:txBody>
          <a:bodyPr/>
          <a:lstStyle>
            <a:lvl1pPr marL="0" indent="0" algn="ctr">
              <a:buNone/>
              <a:defRPr sz="2200">
                <a:latin typeface="+mn-lt"/>
              </a:defRPr>
            </a:lvl1pPr>
          </a:lstStyle>
          <a:p>
            <a:pPr lvl="0"/>
            <a:r>
              <a:rPr lang="en-US" dirty="0"/>
              <a:t>Chapter name</a:t>
            </a:r>
          </a:p>
        </p:txBody>
      </p:sp>
      <p:sp>
        <p:nvSpPr>
          <p:cNvPr id="12" name="Shape 13">
            <a:extLst>
              <a:ext uri="{FF2B5EF4-FFF2-40B4-BE49-F238E27FC236}">
                <a16:creationId xmlns:a16="http://schemas.microsoft.com/office/drawing/2014/main" id="{C5328E6C-2B17-49B8-8712-6C0E107A1D99}"/>
              </a:ext>
            </a:extLst>
          </p:cNvPr>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tx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pPr>
              <a:defRPr/>
            </a:pPr>
            <a:endParaRPr lang="en-US" dirty="0">
              <a:solidFill>
                <a:schemeClr val="tx1"/>
              </a:solidFill>
            </a:endParaRPr>
          </a:p>
        </p:txBody>
      </p:sp>
      <p:sp>
        <p:nvSpPr>
          <p:cNvPr id="13" name="Shape 14">
            <a:extLst>
              <a:ext uri="{FF2B5EF4-FFF2-40B4-BE49-F238E27FC236}">
                <a16:creationId xmlns:a16="http://schemas.microsoft.com/office/drawing/2014/main" id="{CE0B5B1C-8858-43DC-BD75-C546F4738779}"/>
              </a:ext>
            </a:extLst>
          </p:cNvPr>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lvl1pPr>
              <a:defRPr>
                <a:solidFill>
                  <a:schemeClr val="tx1"/>
                </a:solidFill>
              </a:defRPr>
            </a:lvl1pPr>
          </a:lstStyle>
          <a:p>
            <a:pPr algn="r">
              <a:buSzPct val="25000"/>
              <a:defRPr/>
            </a:pPr>
            <a:fld id="{00000000-1234-1234-1234-123412341234}" type="slidenum">
              <a:rPr lang="en-US" sz="900" smtClean="0"/>
              <a:pPr algn="r">
                <a:buSzPct val="25000"/>
                <a:defRPr/>
              </a:pPr>
              <a:t>‹#›</a:t>
            </a:fld>
            <a:endParaRPr lang="en-US" sz="900" dirty="0"/>
          </a:p>
        </p:txBody>
      </p:sp>
      <p:sp>
        <p:nvSpPr>
          <p:cNvPr id="9" name="Picture Placeholder 8">
            <a:extLst>
              <a:ext uri="{FF2B5EF4-FFF2-40B4-BE49-F238E27FC236}">
                <a16:creationId xmlns:a16="http://schemas.microsoft.com/office/drawing/2014/main" id="{51B8939D-A957-42F9-A1B5-556D29D235AB}"/>
              </a:ext>
            </a:extLst>
          </p:cNvPr>
          <p:cNvSpPr>
            <a:spLocks noGrp="1"/>
          </p:cNvSpPr>
          <p:nvPr>
            <p:ph type="pic" sz="quarter" idx="16" hasCustomPrompt="1"/>
          </p:nvPr>
        </p:nvSpPr>
        <p:spPr>
          <a:xfrm>
            <a:off x="457200" y="6400801"/>
            <a:ext cx="1001713" cy="228600"/>
          </a:xfrm>
        </p:spPr>
        <p:txBody>
          <a:bodyPr anchor="ctr"/>
          <a:lstStyle>
            <a:lvl1pPr>
              <a:buNone/>
              <a:defRPr sz="1200">
                <a:latin typeface="Verdana" panose="020B0604030504040204" pitchFamily="34" charset="0"/>
                <a:ea typeface="Verdana" panose="020B0604030504040204" pitchFamily="34" charset="0"/>
              </a:defRPr>
            </a:lvl1pPr>
          </a:lstStyle>
          <a:p>
            <a:r>
              <a:rPr lang="en-US" dirty="0"/>
              <a:t>Logo</a:t>
            </a:r>
          </a:p>
        </p:txBody>
      </p:sp>
      <p:sp>
        <p:nvSpPr>
          <p:cNvPr id="18" name="Content Placeholder 17">
            <a:extLst>
              <a:ext uri="{FF2B5EF4-FFF2-40B4-BE49-F238E27FC236}">
                <a16:creationId xmlns:a16="http://schemas.microsoft.com/office/drawing/2014/main" id="{0CF87F15-2C58-4DFC-BACB-0E2C6507BCDE}"/>
              </a:ext>
            </a:extLst>
          </p:cNvPr>
          <p:cNvSpPr>
            <a:spLocks noGrp="1"/>
          </p:cNvSpPr>
          <p:nvPr>
            <p:ph sz="quarter" idx="17" hasCustomPrompt="1"/>
          </p:nvPr>
        </p:nvSpPr>
        <p:spPr>
          <a:xfrm>
            <a:off x="2097088" y="6400800"/>
            <a:ext cx="6589712" cy="228600"/>
          </a:xfrm>
        </p:spPr>
        <p:txBody>
          <a:bodyPr anchor="ctr"/>
          <a:lstStyle>
            <a:lvl1pPr algn="r">
              <a:buNone/>
              <a:defRPr sz="1200">
                <a:latin typeface="Verdana" panose="020B0604030504040204" pitchFamily="34" charset="0"/>
                <a:ea typeface="Verdana" panose="020B0604030504040204" pitchFamily="34" charset="0"/>
              </a:defRPr>
            </a:lvl1pPr>
          </a:lstStyle>
          <a:p>
            <a:pPr lvl="0"/>
            <a:r>
              <a:rPr lang="en-US" dirty="0"/>
              <a:t>Copyright Information</a:t>
            </a:r>
          </a:p>
        </p:txBody>
      </p:sp>
    </p:spTree>
    <p:extLst>
      <p:ext uri="{BB962C8B-B14F-4D97-AF65-F5344CB8AC3E}">
        <p14:creationId xmlns:p14="http://schemas.microsoft.com/office/powerpoint/2010/main" val="839355990"/>
      </p:ext>
    </p:extLst>
  </p:cSld>
  <p:clrMapOvr>
    <a:masterClrMapping/>
  </p:clrMapOvr>
  <p:extLst>
    <p:ext uri="{DCECCB84-F9BA-43D5-87BE-67443E8EF086}">
      <p15:sldGuideLst xmlns:p15="http://schemas.microsoft.com/office/powerpoint/2012/main">
        <p15:guide id="1" orient="horz" pos="4176" userDrawn="1">
          <p15:clr>
            <a:srgbClr val="FBAE40"/>
          </p15:clr>
        </p15:guide>
        <p15:guide id="2" pos="288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Title and Ten Content">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8" name="Content Placeholder 7">
            <a:extLst>
              <a:ext uri="{FF2B5EF4-FFF2-40B4-BE49-F238E27FC236}">
                <a16:creationId xmlns:a16="http://schemas.microsoft.com/office/drawing/2014/main" id="{82CB7AFE-9851-46A0-B2FB-0A5EE6AEFCA6}"/>
              </a:ext>
            </a:extLst>
          </p:cNvPr>
          <p:cNvSpPr>
            <a:spLocks noGrp="1"/>
          </p:cNvSpPr>
          <p:nvPr>
            <p:ph sz="quarter" idx="13"/>
          </p:nvPr>
        </p:nvSpPr>
        <p:spPr>
          <a:xfrm>
            <a:off x="457200" y="1552575"/>
            <a:ext cx="4011769" cy="469408"/>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7">
            <a:extLst>
              <a:ext uri="{FF2B5EF4-FFF2-40B4-BE49-F238E27FC236}">
                <a16:creationId xmlns:a16="http://schemas.microsoft.com/office/drawing/2014/main" id="{75D3A394-A5AF-478E-AC3D-2714CFF806D2}"/>
              </a:ext>
            </a:extLst>
          </p:cNvPr>
          <p:cNvSpPr>
            <a:spLocks noGrp="1"/>
          </p:cNvSpPr>
          <p:nvPr>
            <p:ph sz="quarter" idx="14"/>
          </p:nvPr>
        </p:nvSpPr>
        <p:spPr>
          <a:xfrm>
            <a:off x="457200" y="2216772"/>
            <a:ext cx="4011769" cy="552186"/>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7">
            <a:extLst>
              <a:ext uri="{FF2B5EF4-FFF2-40B4-BE49-F238E27FC236}">
                <a16:creationId xmlns:a16="http://schemas.microsoft.com/office/drawing/2014/main" id="{5D721EFE-2C28-4C54-8BB9-3FCF3DECD16D}"/>
              </a:ext>
            </a:extLst>
          </p:cNvPr>
          <p:cNvSpPr>
            <a:spLocks noGrp="1"/>
          </p:cNvSpPr>
          <p:nvPr>
            <p:ph sz="quarter" idx="15"/>
          </p:nvPr>
        </p:nvSpPr>
        <p:spPr>
          <a:xfrm>
            <a:off x="457200" y="2953477"/>
            <a:ext cx="4011769" cy="525368"/>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7">
            <a:extLst>
              <a:ext uri="{FF2B5EF4-FFF2-40B4-BE49-F238E27FC236}">
                <a16:creationId xmlns:a16="http://schemas.microsoft.com/office/drawing/2014/main" id="{99D20A0E-9225-48FB-91AF-C7D8DE4D66F4}"/>
              </a:ext>
            </a:extLst>
          </p:cNvPr>
          <p:cNvSpPr>
            <a:spLocks noGrp="1"/>
          </p:cNvSpPr>
          <p:nvPr>
            <p:ph sz="quarter" idx="16"/>
          </p:nvPr>
        </p:nvSpPr>
        <p:spPr>
          <a:xfrm>
            <a:off x="457200" y="3640944"/>
            <a:ext cx="4011769" cy="525368"/>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
        <p:nvSpPr>
          <p:cNvPr id="3" name="Content Placeholder 2"/>
          <p:cNvSpPr>
            <a:spLocks noGrp="1"/>
          </p:cNvSpPr>
          <p:nvPr>
            <p:ph sz="quarter" idx="17"/>
          </p:nvPr>
        </p:nvSpPr>
        <p:spPr>
          <a:xfrm>
            <a:off x="457200" y="4352925"/>
            <a:ext cx="4011769" cy="4762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4"/>
          <p:cNvSpPr>
            <a:spLocks noGrp="1"/>
          </p:cNvSpPr>
          <p:nvPr>
            <p:ph sz="quarter" idx="18"/>
          </p:nvPr>
        </p:nvSpPr>
        <p:spPr>
          <a:xfrm>
            <a:off x="457200" y="5010150"/>
            <a:ext cx="4011769" cy="5143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7" name="Content Placeholder 6"/>
          <p:cNvSpPr>
            <a:spLocks noGrp="1"/>
          </p:cNvSpPr>
          <p:nvPr>
            <p:ph sz="quarter" idx="19"/>
          </p:nvPr>
        </p:nvSpPr>
        <p:spPr>
          <a:xfrm>
            <a:off x="457200" y="5692775"/>
            <a:ext cx="4011769" cy="566738"/>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0" name="Content Placeholder 9"/>
          <p:cNvSpPr>
            <a:spLocks noGrp="1"/>
          </p:cNvSpPr>
          <p:nvPr>
            <p:ph sz="quarter" idx="20"/>
          </p:nvPr>
        </p:nvSpPr>
        <p:spPr>
          <a:xfrm>
            <a:off x="4622801" y="1557338"/>
            <a:ext cx="4064000" cy="465137"/>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2" name="Content Placeholder 11"/>
          <p:cNvSpPr>
            <a:spLocks noGrp="1"/>
          </p:cNvSpPr>
          <p:nvPr>
            <p:ph sz="quarter" idx="21"/>
          </p:nvPr>
        </p:nvSpPr>
        <p:spPr>
          <a:xfrm>
            <a:off x="4622800" y="2216150"/>
            <a:ext cx="4064000" cy="5524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4" name="Content Placeholder 13"/>
          <p:cNvSpPr>
            <a:spLocks noGrp="1"/>
          </p:cNvSpPr>
          <p:nvPr>
            <p:ph sz="quarter" idx="22"/>
          </p:nvPr>
        </p:nvSpPr>
        <p:spPr>
          <a:xfrm>
            <a:off x="4622800" y="2952750"/>
            <a:ext cx="4064000" cy="525463"/>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9" name="Content Placeholder 18"/>
          <p:cNvSpPr>
            <a:spLocks noGrp="1"/>
          </p:cNvSpPr>
          <p:nvPr>
            <p:ph sz="quarter" idx="23"/>
          </p:nvPr>
        </p:nvSpPr>
        <p:spPr>
          <a:xfrm>
            <a:off x="4622800" y="3641725"/>
            <a:ext cx="4064000" cy="523875"/>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21" name="Content Placeholder 20"/>
          <p:cNvSpPr>
            <a:spLocks noGrp="1"/>
          </p:cNvSpPr>
          <p:nvPr>
            <p:ph sz="quarter" idx="24"/>
          </p:nvPr>
        </p:nvSpPr>
        <p:spPr>
          <a:xfrm>
            <a:off x="4622800" y="4352925"/>
            <a:ext cx="4064000" cy="4762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23" name="Content Placeholder 22"/>
          <p:cNvSpPr>
            <a:spLocks noGrp="1"/>
          </p:cNvSpPr>
          <p:nvPr>
            <p:ph sz="quarter" idx="25"/>
          </p:nvPr>
        </p:nvSpPr>
        <p:spPr>
          <a:xfrm>
            <a:off x="4713288" y="5010150"/>
            <a:ext cx="3973512" cy="5143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25" name="Content Placeholder 24"/>
          <p:cNvSpPr>
            <a:spLocks noGrp="1"/>
          </p:cNvSpPr>
          <p:nvPr>
            <p:ph sz="quarter" idx="26"/>
          </p:nvPr>
        </p:nvSpPr>
        <p:spPr>
          <a:xfrm>
            <a:off x="4713288" y="5692775"/>
            <a:ext cx="3973512" cy="566738"/>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447121803"/>
      </p:ext>
    </p:extLst>
  </p:cSld>
  <p:clrMapOvr>
    <a:masterClrMapping/>
  </p:clrMapOvr>
  <p:extLst>
    <p:ext uri="{DCECCB84-F9BA-43D5-87BE-67443E8EF086}">
      <p15:sldGuideLst xmlns:p15="http://schemas.microsoft.com/office/powerpoint/2012/main">
        <p15:guide id="1" orient="horz" pos="981"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Figure + Caption">
    <p:spTree>
      <p:nvGrpSpPr>
        <p:cNvPr id="1" name="Shape 53"/>
        <p:cNvGrpSpPr/>
        <p:nvPr/>
      </p:nvGrpSpPr>
      <p:grpSpPr>
        <a:xfrm>
          <a:off x="0" y="0"/>
          <a:ext cx="0" cy="0"/>
          <a:chOff x="0" y="0"/>
          <a:chExt cx="0" cy="0"/>
        </a:xfrm>
      </p:grpSpPr>
      <p:sp>
        <p:nvSpPr>
          <p:cNvPr id="54" name="Tile Placeholder"/>
          <p:cNvSpPr txBox="1">
            <a:spLocks noGrp="1"/>
          </p:cNvSpPr>
          <p:nvPr>
            <p:ph type="title" hasCustomPrompt="1"/>
          </p:nvPr>
        </p:nvSpPr>
        <p:spPr>
          <a:xfrm>
            <a:off x="457200" y="241479"/>
            <a:ext cx="8229600" cy="106679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dirty="0"/>
              <a:t>Click to add figure number and title</a:t>
            </a:r>
            <a:endParaRPr dirty="0"/>
          </a:p>
        </p:txBody>
      </p:sp>
      <p:sp>
        <p:nvSpPr>
          <p:cNvPr id="3" name="Picture Placeholder 2">
            <a:extLst>
              <a:ext uri="{FF2B5EF4-FFF2-40B4-BE49-F238E27FC236}">
                <a16:creationId xmlns:a16="http://schemas.microsoft.com/office/drawing/2014/main" id="{AD3CB993-AC2C-41C5-BFB7-F2499EC1A14C}"/>
              </a:ext>
            </a:extLst>
          </p:cNvPr>
          <p:cNvSpPr>
            <a:spLocks noGrp="1"/>
          </p:cNvSpPr>
          <p:nvPr>
            <p:ph type="pic" sz="quarter" idx="13"/>
          </p:nvPr>
        </p:nvSpPr>
        <p:spPr>
          <a:xfrm>
            <a:off x="457200" y="1564404"/>
            <a:ext cx="8232775" cy="3417887"/>
          </a:xfrm>
        </p:spPr>
        <p:txBody>
          <a:bodyPr/>
          <a:lstStyle/>
          <a:p>
            <a:endParaRPr lang="en-US" dirty="0"/>
          </a:p>
        </p:txBody>
      </p:sp>
      <p:sp>
        <p:nvSpPr>
          <p:cNvPr id="55" name="Content Placeholder"/>
          <p:cNvSpPr txBox="1">
            <a:spLocks noGrp="1"/>
          </p:cNvSpPr>
          <p:nvPr>
            <p:ph type="body" idx="1" hasCustomPrompt="1"/>
          </p:nvPr>
        </p:nvSpPr>
        <p:spPr>
          <a:xfrm>
            <a:off x="457200" y="5102487"/>
            <a:ext cx="8229600" cy="1018367"/>
          </a:xfrm>
          <a:prstGeom prst="rect">
            <a:avLst/>
          </a:prstGeom>
          <a:noFill/>
          <a:ln>
            <a:noFill/>
          </a:ln>
        </p:spPr>
        <p:txBody>
          <a:bodyPr lIns="91425" tIns="91425" rIns="91425" bIns="91425" anchor="b" anchorCtr="0"/>
          <a:lstStyle>
            <a:lvl1pPr marL="0" marR="0" lvl="0" indent="0" algn="l" rtl="0">
              <a:spcBef>
                <a:spcPts val="0"/>
              </a:spcBef>
              <a:buClr>
                <a:srgbClr val="007FA3"/>
              </a:buClr>
              <a:buFont typeface="Arial"/>
              <a:buNone/>
              <a:defRPr sz="12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r>
              <a:rPr lang="en-US" dirty="0"/>
              <a:t>Click to add caption</a:t>
            </a:r>
            <a:endParaRPr dirty="0"/>
          </a:p>
        </p:txBody>
      </p:sp>
      <p:sp>
        <p:nvSpPr>
          <p:cNvPr id="57" name="Shape 57"/>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58" name="Shape 58"/>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dk1"/>
                </a:solidFill>
                <a:latin typeface="Arial"/>
                <a:ea typeface="Arial"/>
                <a:cs typeface="Arial"/>
                <a:sym typeface="Arial"/>
              </a:rPr>
              <a:t>‹#›</a:t>
            </a:fld>
            <a:endParaRPr lang="en-US" sz="9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88509755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Figure + Caption">
    <p:spTree>
      <p:nvGrpSpPr>
        <p:cNvPr id="1" name=""/>
        <p:cNvGrpSpPr/>
        <p:nvPr/>
      </p:nvGrpSpPr>
      <p:grpSpPr>
        <a:xfrm>
          <a:off x="0" y="0"/>
          <a:ext cx="0" cy="0"/>
          <a:chOff x="0" y="0"/>
          <a:chExt cx="0" cy="0"/>
        </a:xfrm>
      </p:grpSpPr>
      <p:sp>
        <p:nvSpPr>
          <p:cNvPr id="2" name="Title Placeholder">
            <a:extLst>
              <a:ext uri="{FF2B5EF4-FFF2-40B4-BE49-F238E27FC236}">
                <a16:creationId xmlns:a16="http://schemas.microsoft.com/office/drawing/2014/main" id="{14F033AD-BE5C-406D-991C-6AC56003E70C}"/>
              </a:ext>
            </a:extLst>
          </p:cNvPr>
          <p:cNvSpPr>
            <a:spLocks noGrp="1"/>
          </p:cNvSpPr>
          <p:nvPr>
            <p:ph type="title" hasCustomPrompt="1"/>
          </p:nvPr>
        </p:nvSpPr>
        <p:spPr/>
        <p:txBody>
          <a:bodyPr/>
          <a:lstStyle>
            <a:lvl1pPr>
              <a:defRPr sz="3600">
                <a:latin typeface="+mj-lt"/>
              </a:defRPr>
            </a:lvl1pPr>
          </a:lstStyle>
          <a:p>
            <a:r>
              <a:rPr lang="en-US" dirty="0"/>
              <a:t>Click to add figure number and title</a:t>
            </a:r>
          </a:p>
        </p:txBody>
      </p:sp>
      <p:sp>
        <p:nvSpPr>
          <p:cNvPr id="7" name="Content Placeholder 6">
            <a:extLst>
              <a:ext uri="{FF2B5EF4-FFF2-40B4-BE49-F238E27FC236}">
                <a16:creationId xmlns:a16="http://schemas.microsoft.com/office/drawing/2014/main" id="{9E6B7D3D-89C9-4133-8D8A-D779EB3D311D}"/>
              </a:ext>
            </a:extLst>
          </p:cNvPr>
          <p:cNvSpPr>
            <a:spLocks noGrp="1"/>
          </p:cNvSpPr>
          <p:nvPr>
            <p:ph sz="quarter" idx="13" hasCustomPrompt="1"/>
          </p:nvPr>
        </p:nvSpPr>
        <p:spPr>
          <a:xfrm>
            <a:off x="457200" y="1558412"/>
            <a:ext cx="4484688" cy="3754437"/>
          </a:xfrm>
        </p:spPr>
        <p:txBody>
          <a:bodyPr/>
          <a:lstStyle>
            <a:lvl1pPr>
              <a:defRPr/>
            </a:lvl1pPr>
          </a:lstStyle>
          <a:p>
            <a:pPr lvl="0"/>
            <a:r>
              <a:rPr lang="en-US" dirty="0"/>
              <a:t>Figure</a:t>
            </a:r>
          </a:p>
        </p:txBody>
      </p:sp>
      <p:sp>
        <p:nvSpPr>
          <p:cNvPr id="12" name="Content Placeholder 11">
            <a:extLst>
              <a:ext uri="{FF2B5EF4-FFF2-40B4-BE49-F238E27FC236}">
                <a16:creationId xmlns:a16="http://schemas.microsoft.com/office/drawing/2014/main" id="{5CAF3FDC-1BE7-4A19-A3D7-02B55407B90B}"/>
              </a:ext>
            </a:extLst>
          </p:cNvPr>
          <p:cNvSpPr>
            <a:spLocks noGrp="1"/>
          </p:cNvSpPr>
          <p:nvPr>
            <p:ph sz="quarter" idx="15"/>
          </p:nvPr>
        </p:nvSpPr>
        <p:spPr>
          <a:xfrm>
            <a:off x="5048250" y="1558412"/>
            <a:ext cx="3638550" cy="3754437"/>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a:extLst>
              <a:ext uri="{FF2B5EF4-FFF2-40B4-BE49-F238E27FC236}">
                <a16:creationId xmlns:a16="http://schemas.microsoft.com/office/drawing/2014/main" id="{BF40E849-7663-4A75-9BC8-012C23AC44DF}"/>
              </a:ext>
            </a:extLst>
          </p:cNvPr>
          <p:cNvSpPr>
            <a:spLocks noGrp="1"/>
          </p:cNvSpPr>
          <p:nvPr>
            <p:ph sz="quarter" idx="14" hasCustomPrompt="1"/>
          </p:nvPr>
        </p:nvSpPr>
        <p:spPr>
          <a:xfrm>
            <a:off x="457200" y="5420799"/>
            <a:ext cx="8229600" cy="533400"/>
          </a:xfrm>
        </p:spPr>
        <p:txBody>
          <a:bodyPr/>
          <a:lstStyle>
            <a:lvl1pPr>
              <a:defRPr/>
            </a:lvl1pPr>
          </a:lstStyle>
          <a:p>
            <a:pPr lvl="0"/>
            <a:r>
              <a:rPr lang="en-US" dirty="0"/>
              <a:t>Caption</a:t>
            </a:r>
          </a:p>
        </p:txBody>
      </p:sp>
      <p:sp>
        <p:nvSpPr>
          <p:cNvPr id="3" name="Date Placeholder 2">
            <a:extLst>
              <a:ext uri="{FF2B5EF4-FFF2-40B4-BE49-F238E27FC236}">
                <a16:creationId xmlns:a16="http://schemas.microsoft.com/office/drawing/2014/main" id="{A50D4E5D-00F7-4DC6-9BB0-713B8A0DA354}"/>
              </a:ext>
            </a:extLst>
          </p:cNvPr>
          <p:cNvSpPr>
            <a:spLocks noGrp="1"/>
          </p:cNvSpPr>
          <p:nvPr>
            <p:ph type="dt" idx="10"/>
          </p:nvPr>
        </p:nvSpPr>
        <p:spPr/>
        <p:txBody>
          <a:bodyPr/>
          <a:lstStyle/>
          <a:p>
            <a:endParaRPr lang="en-US" dirty="0"/>
          </a:p>
        </p:txBody>
      </p:sp>
      <p:sp>
        <p:nvSpPr>
          <p:cNvPr id="4" name="Slide Number Placeholder 3">
            <a:extLst>
              <a:ext uri="{FF2B5EF4-FFF2-40B4-BE49-F238E27FC236}">
                <a16:creationId xmlns:a16="http://schemas.microsoft.com/office/drawing/2014/main" id="{18AF4094-2296-458C-908A-D778D0DF5AFA}"/>
              </a:ext>
            </a:extLst>
          </p:cNvPr>
          <p:cNvSpPr>
            <a:spLocks noGrp="1"/>
          </p:cNvSpPr>
          <p:nvPr>
            <p:ph type="sldNum" idx="11"/>
          </p:nvPr>
        </p:nvSpPr>
        <p:spPr/>
        <p:txBody>
          <a:bodyPr/>
          <a:lstStyle/>
          <a:p>
            <a:pPr marL="0" marR="0" lvl="0" indent="0" algn="r" rtl="0">
              <a:spcBef>
                <a:spcPts val="0"/>
              </a:spcBef>
              <a:buSzPct val="25000"/>
              <a:buNone/>
            </a:pPr>
            <a:fld id="{00000000-1234-1234-1234-123412341234}" type="slidenum">
              <a:rPr lang="en-US" sz="900" b="0" i="0" u="none" strike="noStrike" cap="none" smtClean="0">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166042820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Figure + Caption">
    <p:spTree>
      <p:nvGrpSpPr>
        <p:cNvPr id="1" name=""/>
        <p:cNvGrpSpPr/>
        <p:nvPr/>
      </p:nvGrpSpPr>
      <p:grpSpPr>
        <a:xfrm>
          <a:off x="0" y="0"/>
          <a:ext cx="0" cy="0"/>
          <a:chOff x="0" y="0"/>
          <a:chExt cx="0" cy="0"/>
        </a:xfrm>
      </p:grpSpPr>
      <p:sp>
        <p:nvSpPr>
          <p:cNvPr id="2" name="Title Placeholder">
            <a:extLst>
              <a:ext uri="{FF2B5EF4-FFF2-40B4-BE49-F238E27FC236}">
                <a16:creationId xmlns:a16="http://schemas.microsoft.com/office/drawing/2014/main" id="{14F033AD-BE5C-406D-991C-6AC56003E70C}"/>
              </a:ext>
            </a:extLst>
          </p:cNvPr>
          <p:cNvSpPr>
            <a:spLocks noGrp="1"/>
          </p:cNvSpPr>
          <p:nvPr>
            <p:ph type="title" hasCustomPrompt="1"/>
          </p:nvPr>
        </p:nvSpPr>
        <p:spPr/>
        <p:txBody>
          <a:bodyPr/>
          <a:lstStyle>
            <a:lvl1pPr>
              <a:defRPr sz="3600">
                <a:latin typeface="+mj-lt"/>
              </a:defRPr>
            </a:lvl1pPr>
          </a:lstStyle>
          <a:p>
            <a:r>
              <a:rPr lang="en-US" dirty="0"/>
              <a:t>Click to add figure number and title</a:t>
            </a:r>
          </a:p>
        </p:txBody>
      </p:sp>
      <p:sp>
        <p:nvSpPr>
          <p:cNvPr id="12" name="Content Placeholder 11">
            <a:extLst>
              <a:ext uri="{FF2B5EF4-FFF2-40B4-BE49-F238E27FC236}">
                <a16:creationId xmlns:a16="http://schemas.microsoft.com/office/drawing/2014/main" id="{5CAF3FDC-1BE7-4A19-A3D7-02B55407B90B}"/>
              </a:ext>
            </a:extLst>
          </p:cNvPr>
          <p:cNvSpPr>
            <a:spLocks noGrp="1"/>
          </p:cNvSpPr>
          <p:nvPr>
            <p:ph sz="quarter" idx="15"/>
          </p:nvPr>
        </p:nvSpPr>
        <p:spPr>
          <a:xfrm>
            <a:off x="457200" y="1558412"/>
            <a:ext cx="4360460" cy="3754437"/>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6">
            <a:extLst>
              <a:ext uri="{FF2B5EF4-FFF2-40B4-BE49-F238E27FC236}">
                <a16:creationId xmlns:a16="http://schemas.microsoft.com/office/drawing/2014/main" id="{9E6B7D3D-89C9-4133-8D8A-D779EB3D311D}"/>
              </a:ext>
            </a:extLst>
          </p:cNvPr>
          <p:cNvSpPr>
            <a:spLocks noGrp="1"/>
          </p:cNvSpPr>
          <p:nvPr>
            <p:ph sz="quarter" idx="13" hasCustomPrompt="1"/>
          </p:nvPr>
        </p:nvSpPr>
        <p:spPr>
          <a:xfrm>
            <a:off x="5008728" y="1558412"/>
            <a:ext cx="3678072" cy="3754437"/>
          </a:xfrm>
        </p:spPr>
        <p:txBody>
          <a:bodyPr/>
          <a:lstStyle>
            <a:lvl1pPr>
              <a:defRPr/>
            </a:lvl1pPr>
          </a:lstStyle>
          <a:p>
            <a:pPr lvl="0"/>
            <a:r>
              <a:rPr lang="en-US" dirty="0"/>
              <a:t>Figure</a:t>
            </a:r>
          </a:p>
        </p:txBody>
      </p:sp>
      <p:sp>
        <p:nvSpPr>
          <p:cNvPr id="8" name="Content Placeholder 7">
            <a:extLst>
              <a:ext uri="{FF2B5EF4-FFF2-40B4-BE49-F238E27FC236}">
                <a16:creationId xmlns:a16="http://schemas.microsoft.com/office/drawing/2014/main" id="{BF40E849-7663-4A75-9BC8-012C23AC44DF}"/>
              </a:ext>
            </a:extLst>
          </p:cNvPr>
          <p:cNvSpPr>
            <a:spLocks noGrp="1"/>
          </p:cNvSpPr>
          <p:nvPr>
            <p:ph sz="quarter" idx="14" hasCustomPrompt="1"/>
          </p:nvPr>
        </p:nvSpPr>
        <p:spPr>
          <a:xfrm>
            <a:off x="457200" y="5420799"/>
            <a:ext cx="8229600" cy="533400"/>
          </a:xfrm>
        </p:spPr>
        <p:txBody>
          <a:bodyPr/>
          <a:lstStyle>
            <a:lvl1pPr>
              <a:defRPr/>
            </a:lvl1pPr>
          </a:lstStyle>
          <a:p>
            <a:pPr lvl="0"/>
            <a:r>
              <a:rPr lang="en-US" dirty="0"/>
              <a:t>Caption</a:t>
            </a:r>
          </a:p>
        </p:txBody>
      </p:sp>
      <p:sp>
        <p:nvSpPr>
          <p:cNvPr id="3" name="Date Placeholder 2">
            <a:extLst>
              <a:ext uri="{FF2B5EF4-FFF2-40B4-BE49-F238E27FC236}">
                <a16:creationId xmlns:a16="http://schemas.microsoft.com/office/drawing/2014/main" id="{A50D4E5D-00F7-4DC6-9BB0-713B8A0DA354}"/>
              </a:ext>
            </a:extLst>
          </p:cNvPr>
          <p:cNvSpPr>
            <a:spLocks noGrp="1"/>
          </p:cNvSpPr>
          <p:nvPr>
            <p:ph type="dt" idx="10"/>
          </p:nvPr>
        </p:nvSpPr>
        <p:spPr/>
        <p:txBody>
          <a:bodyPr/>
          <a:lstStyle/>
          <a:p>
            <a:endParaRPr lang="en-US" dirty="0"/>
          </a:p>
        </p:txBody>
      </p:sp>
      <p:sp>
        <p:nvSpPr>
          <p:cNvPr id="4" name="Slide Number Placeholder 3">
            <a:extLst>
              <a:ext uri="{FF2B5EF4-FFF2-40B4-BE49-F238E27FC236}">
                <a16:creationId xmlns:a16="http://schemas.microsoft.com/office/drawing/2014/main" id="{18AF4094-2296-458C-908A-D778D0DF5AFA}"/>
              </a:ext>
            </a:extLst>
          </p:cNvPr>
          <p:cNvSpPr>
            <a:spLocks noGrp="1"/>
          </p:cNvSpPr>
          <p:nvPr>
            <p:ph type="sldNum" idx="11"/>
          </p:nvPr>
        </p:nvSpPr>
        <p:spPr/>
        <p:txBody>
          <a:bodyPr/>
          <a:lstStyle/>
          <a:p>
            <a:pPr marL="0" marR="0" lvl="0" indent="0" algn="r" rtl="0">
              <a:spcBef>
                <a:spcPts val="0"/>
              </a:spcBef>
              <a:buSzPct val="25000"/>
              <a:buNone/>
            </a:pPr>
            <a:fld id="{00000000-1234-1234-1234-123412341234}" type="slidenum">
              <a:rPr lang="en-US" sz="900" b="0" i="0" u="none" strike="noStrike" cap="none" smtClean="0">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337053301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_Figure + Caption">
    <p:spTree>
      <p:nvGrpSpPr>
        <p:cNvPr id="1" name=""/>
        <p:cNvGrpSpPr/>
        <p:nvPr/>
      </p:nvGrpSpPr>
      <p:grpSpPr>
        <a:xfrm>
          <a:off x="0" y="0"/>
          <a:ext cx="0" cy="0"/>
          <a:chOff x="0" y="0"/>
          <a:chExt cx="0" cy="0"/>
        </a:xfrm>
      </p:grpSpPr>
      <p:sp>
        <p:nvSpPr>
          <p:cNvPr id="2" name="Title Placeholder">
            <a:extLst>
              <a:ext uri="{FF2B5EF4-FFF2-40B4-BE49-F238E27FC236}">
                <a16:creationId xmlns:a16="http://schemas.microsoft.com/office/drawing/2014/main" id="{14F033AD-BE5C-406D-991C-6AC56003E70C}"/>
              </a:ext>
            </a:extLst>
          </p:cNvPr>
          <p:cNvSpPr>
            <a:spLocks noGrp="1"/>
          </p:cNvSpPr>
          <p:nvPr>
            <p:ph type="title" hasCustomPrompt="1"/>
          </p:nvPr>
        </p:nvSpPr>
        <p:spPr/>
        <p:txBody>
          <a:bodyPr/>
          <a:lstStyle>
            <a:lvl1pPr>
              <a:defRPr sz="3600">
                <a:latin typeface="+mj-lt"/>
              </a:defRPr>
            </a:lvl1pPr>
          </a:lstStyle>
          <a:p>
            <a:r>
              <a:rPr lang="en-US" dirty="0"/>
              <a:t>Click to add figure number and title</a:t>
            </a:r>
          </a:p>
        </p:txBody>
      </p:sp>
      <p:sp>
        <p:nvSpPr>
          <p:cNvPr id="12" name="Content Placeholder 11">
            <a:extLst>
              <a:ext uri="{FF2B5EF4-FFF2-40B4-BE49-F238E27FC236}">
                <a16:creationId xmlns:a16="http://schemas.microsoft.com/office/drawing/2014/main" id="{5CAF3FDC-1BE7-4A19-A3D7-02B55407B90B}"/>
              </a:ext>
            </a:extLst>
          </p:cNvPr>
          <p:cNvSpPr>
            <a:spLocks noGrp="1"/>
          </p:cNvSpPr>
          <p:nvPr>
            <p:ph sz="quarter" idx="15"/>
          </p:nvPr>
        </p:nvSpPr>
        <p:spPr>
          <a:xfrm>
            <a:off x="457200" y="1558412"/>
            <a:ext cx="4360460" cy="870889"/>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6">
            <a:extLst>
              <a:ext uri="{FF2B5EF4-FFF2-40B4-BE49-F238E27FC236}">
                <a16:creationId xmlns:a16="http://schemas.microsoft.com/office/drawing/2014/main" id="{9E6B7D3D-89C9-4133-8D8A-D779EB3D311D}"/>
              </a:ext>
            </a:extLst>
          </p:cNvPr>
          <p:cNvSpPr>
            <a:spLocks noGrp="1"/>
          </p:cNvSpPr>
          <p:nvPr>
            <p:ph sz="quarter" idx="13" hasCustomPrompt="1"/>
          </p:nvPr>
        </p:nvSpPr>
        <p:spPr>
          <a:xfrm>
            <a:off x="5008728" y="1558412"/>
            <a:ext cx="3678072" cy="3754437"/>
          </a:xfrm>
        </p:spPr>
        <p:txBody>
          <a:bodyPr/>
          <a:lstStyle>
            <a:lvl1pPr>
              <a:defRPr/>
            </a:lvl1pPr>
          </a:lstStyle>
          <a:p>
            <a:pPr lvl="0"/>
            <a:r>
              <a:rPr lang="en-US" dirty="0"/>
              <a:t>Figure</a:t>
            </a:r>
          </a:p>
        </p:txBody>
      </p:sp>
      <p:sp>
        <p:nvSpPr>
          <p:cNvPr id="8" name="Content Placeholder 7">
            <a:extLst>
              <a:ext uri="{FF2B5EF4-FFF2-40B4-BE49-F238E27FC236}">
                <a16:creationId xmlns:a16="http://schemas.microsoft.com/office/drawing/2014/main" id="{BF40E849-7663-4A75-9BC8-012C23AC44DF}"/>
              </a:ext>
            </a:extLst>
          </p:cNvPr>
          <p:cNvSpPr>
            <a:spLocks noGrp="1"/>
          </p:cNvSpPr>
          <p:nvPr>
            <p:ph sz="quarter" idx="14" hasCustomPrompt="1"/>
          </p:nvPr>
        </p:nvSpPr>
        <p:spPr>
          <a:xfrm>
            <a:off x="457200" y="5420799"/>
            <a:ext cx="8229600" cy="533400"/>
          </a:xfrm>
        </p:spPr>
        <p:txBody>
          <a:bodyPr/>
          <a:lstStyle>
            <a:lvl1pPr>
              <a:defRPr/>
            </a:lvl1pPr>
          </a:lstStyle>
          <a:p>
            <a:pPr lvl="0"/>
            <a:r>
              <a:rPr lang="en-US" dirty="0"/>
              <a:t>Caption</a:t>
            </a:r>
          </a:p>
        </p:txBody>
      </p:sp>
      <p:sp>
        <p:nvSpPr>
          <p:cNvPr id="3" name="Date Placeholder 2">
            <a:extLst>
              <a:ext uri="{FF2B5EF4-FFF2-40B4-BE49-F238E27FC236}">
                <a16:creationId xmlns:a16="http://schemas.microsoft.com/office/drawing/2014/main" id="{A50D4E5D-00F7-4DC6-9BB0-713B8A0DA354}"/>
              </a:ext>
            </a:extLst>
          </p:cNvPr>
          <p:cNvSpPr>
            <a:spLocks noGrp="1"/>
          </p:cNvSpPr>
          <p:nvPr>
            <p:ph type="dt" idx="10"/>
          </p:nvPr>
        </p:nvSpPr>
        <p:spPr/>
        <p:txBody>
          <a:bodyPr/>
          <a:lstStyle/>
          <a:p>
            <a:endParaRPr lang="en-US" dirty="0"/>
          </a:p>
        </p:txBody>
      </p:sp>
      <p:sp>
        <p:nvSpPr>
          <p:cNvPr id="4" name="Slide Number Placeholder 3">
            <a:extLst>
              <a:ext uri="{FF2B5EF4-FFF2-40B4-BE49-F238E27FC236}">
                <a16:creationId xmlns:a16="http://schemas.microsoft.com/office/drawing/2014/main" id="{18AF4094-2296-458C-908A-D778D0DF5AFA}"/>
              </a:ext>
            </a:extLst>
          </p:cNvPr>
          <p:cNvSpPr>
            <a:spLocks noGrp="1"/>
          </p:cNvSpPr>
          <p:nvPr>
            <p:ph type="sldNum" idx="11"/>
          </p:nvPr>
        </p:nvSpPr>
        <p:spPr/>
        <p:txBody>
          <a:bodyPr/>
          <a:lstStyle/>
          <a:p>
            <a:pPr marL="0" marR="0" lvl="0" indent="0" algn="r" rtl="0">
              <a:spcBef>
                <a:spcPts val="0"/>
              </a:spcBef>
              <a:buSzPct val="25000"/>
              <a:buNone/>
            </a:pPr>
            <a:fld id="{00000000-1234-1234-1234-123412341234}" type="slidenum">
              <a:rPr lang="en-US" sz="900" b="0" i="0" u="none" strike="noStrike" cap="none" smtClean="0">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
        <p:nvSpPr>
          <p:cNvPr id="6" name="Content Placeholder 5"/>
          <p:cNvSpPr>
            <a:spLocks noGrp="1"/>
          </p:cNvSpPr>
          <p:nvPr>
            <p:ph sz="quarter" idx="16"/>
          </p:nvPr>
        </p:nvSpPr>
        <p:spPr>
          <a:xfrm>
            <a:off x="457200" y="2579688"/>
            <a:ext cx="4360863" cy="668337"/>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9"/>
          <p:cNvSpPr>
            <a:spLocks noGrp="1"/>
          </p:cNvSpPr>
          <p:nvPr>
            <p:ph sz="quarter" idx="17"/>
          </p:nvPr>
        </p:nvSpPr>
        <p:spPr>
          <a:xfrm>
            <a:off x="457200" y="3398838"/>
            <a:ext cx="4360863" cy="6270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quarter" idx="18"/>
          </p:nvPr>
        </p:nvSpPr>
        <p:spPr>
          <a:xfrm>
            <a:off x="457200" y="4025900"/>
            <a:ext cx="4360863" cy="64135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14"/>
          <p:cNvSpPr>
            <a:spLocks noGrp="1"/>
          </p:cNvSpPr>
          <p:nvPr>
            <p:ph sz="quarter" idx="19"/>
          </p:nvPr>
        </p:nvSpPr>
        <p:spPr>
          <a:xfrm>
            <a:off x="457200" y="4667250"/>
            <a:ext cx="4360863" cy="6461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1518141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Label Layout 1">
    <p:spTree>
      <p:nvGrpSpPr>
        <p:cNvPr id="1" name=""/>
        <p:cNvGrpSpPr/>
        <p:nvPr/>
      </p:nvGrpSpPr>
      <p:grpSpPr>
        <a:xfrm>
          <a:off x="0" y="0"/>
          <a:ext cx="0" cy="0"/>
          <a:chOff x="0" y="0"/>
          <a:chExt cx="0" cy="0"/>
        </a:xfrm>
      </p:grpSpPr>
      <p:sp>
        <p:nvSpPr>
          <p:cNvPr id="2" name="Title Placeholder">
            <a:extLst>
              <a:ext uri="{FF2B5EF4-FFF2-40B4-BE49-F238E27FC236}">
                <a16:creationId xmlns:a16="http://schemas.microsoft.com/office/drawing/2014/main" id="{065091D3-E16C-46AB-9A90-0F52CA812534}"/>
              </a:ext>
            </a:extLst>
          </p:cNvPr>
          <p:cNvSpPr>
            <a:spLocks noGrp="1"/>
          </p:cNvSpPr>
          <p:nvPr>
            <p:ph type="title" hasCustomPrompt="1"/>
          </p:nvPr>
        </p:nvSpPr>
        <p:spPr/>
        <p:txBody>
          <a:bodyPr/>
          <a:lstStyle>
            <a:lvl1pPr>
              <a:defRPr sz="3600">
                <a:latin typeface="+mj-lt"/>
              </a:defRPr>
            </a:lvl1pPr>
          </a:lstStyle>
          <a:p>
            <a:r>
              <a:rPr lang="en-US" dirty="0"/>
              <a:t>Click to add title</a:t>
            </a:r>
          </a:p>
        </p:txBody>
      </p:sp>
      <p:sp>
        <p:nvSpPr>
          <p:cNvPr id="7" name="Image title">
            <a:extLst>
              <a:ext uri="{FF2B5EF4-FFF2-40B4-BE49-F238E27FC236}">
                <a16:creationId xmlns:a16="http://schemas.microsoft.com/office/drawing/2014/main" id="{CB345607-C53C-44AF-8929-3BDC4C617AB6}"/>
              </a:ext>
            </a:extLst>
          </p:cNvPr>
          <p:cNvSpPr>
            <a:spLocks noGrp="1"/>
          </p:cNvSpPr>
          <p:nvPr>
            <p:ph type="body" sz="quarter" idx="13" hasCustomPrompt="1"/>
          </p:nvPr>
        </p:nvSpPr>
        <p:spPr>
          <a:xfrm>
            <a:off x="2982913" y="4359275"/>
            <a:ext cx="3482975" cy="600075"/>
          </a:xfrm>
        </p:spPr>
        <p:txBody>
          <a:bodyPr/>
          <a:lstStyle>
            <a:lvl1pPr marL="101600" indent="0">
              <a:buNone/>
              <a:defRPr/>
            </a:lvl1pPr>
          </a:lstStyle>
          <a:p>
            <a:pPr lvl="0"/>
            <a:r>
              <a:rPr lang="en-US" dirty="0"/>
              <a:t>Image title</a:t>
            </a:r>
          </a:p>
        </p:txBody>
      </p:sp>
      <p:sp>
        <p:nvSpPr>
          <p:cNvPr id="9" name="Image">
            <a:extLst>
              <a:ext uri="{FF2B5EF4-FFF2-40B4-BE49-F238E27FC236}">
                <a16:creationId xmlns:a16="http://schemas.microsoft.com/office/drawing/2014/main" id="{C2661E64-2E71-47E6-A5A0-AC5348C08F51}"/>
              </a:ext>
            </a:extLst>
          </p:cNvPr>
          <p:cNvSpPr>
            <a:spLocks noGrp="1"/>
          </p:cNvSpPr>
          <p:nvPr>
            <p:ph type="pic" sz="quarter" idx="14" hasCustomPrompt="1"/>
          </p:nvPr>
        </p:nvSpPr>
        <p:spPr>
          <a:xfrm>
            <a:off x="2982912" y="1681163"/>
            <a:ext cx="3482975" cy="2559050"/>
          </a:xfrm>
        </p:spPr>
        <p:txBody>
          <a:bodyPr/>
          <a:lstStyle>
            <a:lvl1pPr marL="101600" indent="0">
              <a:buNone/>
              <a:defRPr/>
            </a:lvl1pPr>
          </a:lstStyle>
          <a:p>
            <a:r>
              <a:rPr lang="en-US" dirty="0"/>
              <a:t>Image</a:t>
            </a:r>
          </a:p>
        </p:txBody>
      </p:sp>
      <p:sp>
        <p:nvSpPr>
          <p:cNvPr id="11" name="Label 1">
            <a:extLst>
              <a:ext uri="{FF2B5EF4-FFF2-40B4-BE49-F238E27FC236}">
                <a16:creationId xmlns:a16="http://schemas.microsoft.com/office/drawing/2014/main" id="{3D0F2ED9-E212-40DC-A528-BE4A28DE88FD}"/>
              </a:ext>
            </a:extLst>
          </p:cNvPr>
          <p:cNvSpPr>
            <a:spLocks noGrp="1"/>
          </p:cNvSpPr>
          <p:nvPr>
            <p:ph type="body" sz="quarter" idx="15" hasCustomPrompt="1"/>
          </p:nvPr>
        </p:nvSpPr>
        <p:spPr>
          <a:xfrm>
            <a:off x="808109" y="1681163"/>
            <a:ext cx="1220716" cy="627062"/>
          </a:xfrm>
        </p:spPr>
        <p:txBody>
          <a:bodyPr/>
          <a:lstStyle>
            <a:lvl1pPr marL="101600" indent="0">
              <a:buNone/>
              <a:defRPr/>
            </a:lvl1pPr>
          </a:lstStyle>
          <a:p>
            <a:pPr lvl="0"/>
            <a:r>
              <a:rPr lang="en-US" dirty="0"/>
              <a:t>Label 1</a:t>
            </a:r>
          </a:p>
        </p:txBody>
      </p:sp>
      <p:sp>
        <p:nvSpPr>
          <p:cNvPr id="13" name="Label 2">
            <a:extLst>
              <a:ext uri="{FF2B5EF4-FFF2-40B4-BE49-F238E27FC236}">
                <a16:creationId xmlns:a16="http://schemas.microsoft.com/office/drawing/2014/main" id="{E8D9AEEF-5E99-48D4-B8C3-C5A995764DCA}"/>
              </a:ext>
            </a:extLst>
          </p:cNvPr>
          <p:cNvSpPr>
            <a:spLocks noGrp="1"/>
          </p:cNvSpPr>
          <p:nvPr>
            <p:ph type="body" sz="quarter" idx="16" hasCustomPrompt="1"/>
          </p:nvPr>
        </p:nvSpPr>
        <p:spPr>
          <a:xfrm>
            <a:off x="808109" y="2647157"/>
            <a:ext cx="1206500" cy="627062"/>
          </a:xfrm>
        </p:spPr>
        <p:txBody>
          <a:bodyPr/>
          <a:lstStyle>
            <a:lvl1pPr marL="101600" indent="0">
              <a:buNone/>
              <a:defRPr/>
            </a:lvl1pPr>
          </a:lstStyle>
          <a:p>
            <a:pPr lvl="0"/>
            <a:r>
              <a:rPr lang="en-US" dirty="0"/>
              <a:t>Label 2</a:t>
            </a:r>
          </a:p>
        </p:txBody>
      </p:sp>
      <p:sp>
        <p:nvSpPr>
          <p:cNvPr id="15" name="Label 3">
            <a:extLst>
              <a:ext uri="{FF2B5EF4-FFF2-40B4-BE49-F238E27FC236}">
                <a16:creationId xmlns:a16="http://schemas.microsoft.com/office/drawing/2014/main" id="{99D329CE-18C4-40A9-A508-1684979AC205}"/>
              </a:ext>
            </a:extLst>
          </p:cNvPr>
          <p:cNvSpPr>
            <a:spLocks noGrp="1"/>
          </p:cNvSpPr>
          <p:nvPr>
            <p:ph type="body" sz="quarter" idx="17" hasCustomPrompt="1"/>
          </p:nvPr>
        </p:nvSpPr>
        <p:spPr>
          <a:xfrm>
            <a:off x="808109" y="3613151"/>
            <a:ext cx="1206500" cy="627062"/>
          </a:xfrm>
        </p:spPr>
        <p:txBody>
          <a:bodyPr/>
          <a:lstStyle>
            <a:lvl1pPr marL="101600" indent="0">
              <a:buNone/>
              <a:defRPr/>
            </a:lvl1pPr>
          </a:lstStyle>
          <a:p>
            <a:pPr lvl="0"/>
            <a:r>
              <a:rPr lang="en-US" dirty="0"/>
              <a:t>Label 3</a:t>
            </a:r>
          </a:p>
        </p:txBody>
      </p:sp>
      <p:sp>
        <p:nvSpPr>
          <p:cNvPr id="17" name="Label 4">
            <a:extLst>
              <a:ext uri="{FF2B5EF4-FFF2-40B4-BE49-F238E27FC236}">
                <a16:creationId xmlns:a16="http://schemas.microsoft.com/office/drawing/2014/main" id="{AAE735D1-F9F4-4525-9ED5-F10A99DECCB8}"/>
              </a:ext>
            </a:extLst>
          </p:cNvPr>
          <p:cNvSpPr>
            <a:spLocks noGrp="1"/>
          </p:cNvSpPr>
          <p:nvPr>
            <p:ph type="body" sz="quarter" idx="18" hasCustomPrompt="1"/>
          </p:nvPr>
        </p:nvSpPr>
        <p:spPr>
          <a:xfrm>
            <a:off x="7381874" y="1681163"/>
            <a:ext cx="1304925" cy="627062"/>
          </a:xfrm>
        </p:spPr>
        <p:txBody>
          <a:bodyPr/>
          <a:lstStyle>
            <a:lvl1pPr marL="101600" indent="0">
              <a:buNone/>
              <a:defRPr/>
            </a:lvl1pPr>
          </a:lstStyle>
          <a:p>
            <a:pPr lvl="0"/>
            <a:r>
              <a:rPr lang="en-US" dirty="0"/>
              <a:t>Label 4</a:t>
            </a:r>
          </a:p>
        </p:txBody>
      </p:sp>
      <p:sp>
        <p:nvSpPr>
          <p:cNvPr id="19" name="Label 5">
            <a:extLst>
              <a:ext uri="{FF2B5EF4-FFF2-40B4-BE49-F238E27FC236}">
                <a16:creationId xmlns:a16="http://schemas.microsoft.com/office/drawing/2014/main" id="{43259E0C-9247-446E-9183-FBF70F8FD41C}"/>
              </a:ext>
            </a:extLst>
          </p:cNvPr>
          <p:cNvSpPr>
            <a:spLocks noGrp="1"/>
          </p:cNvSpPr>
          <p:nvPr>
            <p:ph type="body" sz="quarter" idx="19" hasCustomPrompt="1"/>
          </p:nvPr>
        </p:nvSpPr>
        <p:spPr>
          <a:xfrm>
            <a:off x="7381874" y="2651590"/>
            <a:ext cx="1304925" cy="618196"/>
          </a:xfrm>
        </p:spPr>
        <p:txBody>
          <a:bodyPr/>
          <a:lstStyle>
            <a:lvl1pPr marL="101600" indent="0">
              <a:buNone/>
              <a:defRPr/>
            </a:lvl1pPr>
          </a:lstStyle>
          <a:p>
            <a:pPr lvl="0"/>
            <a:r>
              <a:rPr lang="en-US" dirty="0"/>
              <a:t>Label 5</a:t>
            </a:r>
          </a:p>
        </p:txBody>
      </p:sp>
      <p:sp>
        <p:nvSpPr>
          <p:cNvPr id="21" name="Label 6">
            <a:extLst>
              <a:ext uri="{FF2B5EF4-FFF2-40B4-BE49-F238E27FC236}">
                <a16:creationId xmlns:a16="http://schemas.microsoft.com/office/drawing/2014/main" id="{111F58DF-A1C1-4DD6-ADE5-FC54A39F6757}"/>
              </a:ext>
            </a:extLst>
          </p:cNvPr>
          <p:cNvSpPr>
            <a:spLocks noGrp="1"/>
          </p:cNvSpPr>
          <p:nvPr>
            <p:ph type="body" sz="quarter" idx="20" hasCustomPrompt="1"/>
          </p:nvPr>
        </p:nvSpPr>
        <p:spPr>
          <a:xfrm>
            <a:off x="7381874" y="3613151"/>
            <a:ext cx="1304925" cy="627063"/>
          </a:xfrm>
        </p:spPr>
        <p:txBody>
          <a:bodyPr/>
          <a:lstStyle>
            <a:lvl1pPr marL="101600" indent="0">
              <a:buNone/>
              <a:defRPr/>
            </a:lvl1pPr>
          </a:lstStyle>
          <a:p>
            <a:pPr lvl="0"/>
            <a:r>
              <a:rPr lang="en-US" dirty="0"/>
              <a:t>Label 6</a:t>
            </a:r>
          </a:p>
        </p:txBody>
      </p:sp>
      <p:sp>
        <p:nvSpPr>
          <p:cNvPr id="3" name="Date Placeholder 2">
            <a:extLst>
              <a:ext uri="{FF2B5EF4-FFF2-40B4-BE49-F238E27FC236}">
                <a16:creationId xmlns:a16="http://schemas.microsoft.com/office/drawing/2014/main" id="{D0CEC9E9-2CDA-42DF-A6E1-55B455A7E67B}"/>
              </a:ext>
            </a:extLst>
          </p:cNvPr>
          <p:cNvSpPr>
            <a:spLocks noGrp="1"/>
          </p:cNvSpPr>
          <p:nvPr>
            <p:ph type="dt" idx="10"/>
          </p:nvPr>
        </p:nvSpPr>
        <p:spPr/>
        <p:txBody>
          <a:bodyPr/>
          <a:lstStyle/>
          <a:p>
            <a:endParaRPr lang="en-US" dirty="0"/>
          </a:p>
        </p:txBody>
      </p:sp>
      <p:sp>
        <p:nvSpPr>
          <p:cNvPr id="4" name="Slide Number Placeholder 3">
            <a:extLst>
              <a:ext uri="{FF2B5EF4-FFF2-40B4-BE49-F238E27FC236}">
                <a16:creationId xmlns:a16="http://schemas.microsoft.com/office/drawing/2014/main" id="{5429F10E-ACBA-4EA4-B23A-AC32FC5A681B}"/>
              </a:ext>
            </a:extLst>
          </p:cNvPr>
          <p:cNvSpPr>
            <a:spLocks noGrp="1"/>
          </p:cNvSpPr>
          <p:nvPr>
            <p:ph type="sldNum" idx="11"/>
          </p:nvPr>
        </p:nvSpPr>
        <p:spPr/>
        <p:txBody>
          <a:bodyPr/>
          <a:lstStyle/>
          <a:p>
            <a:pPr marL="0" marR="0" lvl="0" indent="0" algn="r" rtl="0">
              <a:spcBef>
                <a:spcPts val="0"/>
              </a:spcBef>
              <a:buSzPct val="25000"/>
              <a:buNone/>
            </a:pPr>
            <a:fld id="{00000000-1234-1234-1234-123412341234}" type="slidenum">
              <a:rPr lang="en-US" sz="900" b="0" i="0" u="none" strike="noStrike" cap="none" smtClean="0">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202789916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Label Layout 2">
    <p:spTree>
      <p:nvGrpSpPr>
        <p:cNvPr id="1" name=""/>
        <p:cNvGrpSpPr/>
        <p:nvPr/>
      </p:nvGrpSpPr>
      <p:grpSpPr>
        <a:xfrm>
          <a:off x="0" y="0"/>
          <a:ext cx="0" cy="0"/>
          <a:chOff x="0" y="0"/>
          <a:chExt cx="0" cy="0"/>
        </a:xfrm>
      </p:grpSpPr>
      <p:sp>
        <p:nvSpPr>
          <p:cNvPr id="2" name="Title Placeholder">
            <a:extLst>
              <a:ext uri="{FF2B5EF4-FFF2-40B4-BE49-F238E27FC236}">
                <a16:creationId xmlns:a16="http://schemas.microsoft.com/office/drawing/2014/main" id="{5AF36A59-5DE4-46F3-8035-460E546D5673}"/>
              </a:ext>
            </a:extLst>
          </p:cNvPr>
          <p:cNvSpPr>
            <a:spLocks noGrp="1"/>
          </p:cNvSpPr>
          <p:nvPr>
            <p:ph type="title"/>
          </p:nvPr>
        </p:nvSpPr>
        <p:spPr/>
        <p:txBody>
          <a:bodyPr/>
          <a:lstStyle>
            <a:lvl1pPr>
              <a:defRPr sz="3600">
                <a:latin typeface="+mj-lt"/>
              </a:defRPr>
            </a:lvl1pPr>
          </a:lstStyle>
          <a:p>
            <a:r>
              <a:rPr lang="en-US" dirty="0"/>
              <a:t>Click to edit Master title style</a:t>
            </a:r>
          </a:p>
        </p:txBody>
      </p:sp>
      <p:sp>
        <p:nvSpPr>
          <p:cNvPr id="7" name="Image 1 title">
            <a:extLst>
              <a:ext uri="{FF2B5EF4-FFF2-40B4-BE49-F238E27FC236}">
                <a16:creationId xmlns:a16="http://schemas.microsoft.com/office/drawing/2014/main" id="{2BEC12FB-EC67-436F-875F-0A306862EF78}"/>
              </a:ext>
            </a:extLst>
          </p:cNvPr>
          <p:cNvSpPr>
            <a:spLocks noGrp="1"/>
          </p:cNvSpPr>
          <p:nvPr>
            <p:ph type="body" sz="quarter" idx="13" hasCustomPrompt="1"/>
          </p:nvPr>
        </p:nvSpPr>
        <p:spPr>
          <a:xfrm>
            <a:off x="457201" y="4392613"/>
            <a:ext cx="2107323" cy="504825"/>
          </a:xfrm>
        </p:spPr>
        <p:txBody>
          <a:bodyPr/>
          <a:lstStyle>
            <a:lvl1pPr marL="101600" indent="0">
              <a:buNone/>
              <a:defRPr/>
            </a:lvl1pPr>
          </a:lstStyle>
          <a:p>
            <a:pPr lvl="0"/>
            <a:r>
              <a:rPr lang="en-US" dirty="0"/>
              <a:t>Image 1 title</a:t>
            </a:r>
          </a:p>
        </p:txBody>
      </p:sp>
      <p:sp>
        <p:nvSpPr>
          <p:cNvPr id="9" name="Image 1">
            <a:extLst>
              <a:ext uri="{FF2B5EF4-FFF2-40B4-BE49-F238E27FC236}">
                <a16:creationId xmlns:a16="http://schemas.microsoft.com/office/drawing/2014/main" id="{1E9C9C32-F8ED-4AA8-AA00-26A2357E73E9}"/>
              </a:ext>
            </a:extLst>
          </p:cNvPr>
          <p:cNvSpPr>
            <a:spLocks noGrp="1"/>
          </p:cNvSpPr>
          <p:nvPr>
            <p:ph type="pic" sz="quarter" idx="14" hasCustomPrompt="1"/>
          </p:nvPr>
        </p:nvSpPr>
        <p:spPr>
          <a:xfrm>
            <a:off x="457200" y="1817688"/>
            <a:ext cx="2107324" cy="2386012"/>
          </a:xfrm>
        </p:spPr>
        <p:txBody>
          <a:bodyPr/>
          <a:lstStyle>
            <a:lvl1pPr marL="101600" indent="0">
              <a:buNone/>
              <a:defRPr/>
            </a:lvl1pPr>
          </a:lstStyle>
          <a:p>
            <a:r>
              <a:rPr lang="en-US" dirty="0"/>
              <a:t>Image 1</a:t>
            </a:r>
          </a:p>
        </p:txBody>
      </p:sp>
      <p:sp>
        <p:nvSpPr>
          <p:cNvPr id="11" name="Label 1.1">
            <a:extLst>
              <a:ext uri="{FF2B5EF4-FFF2-40B4-BE49-F238E27FC236}">
                <a16:creationId xmlns:a16="http://schemas.microsoft.com/office/drawing/2014/main" id="{BD50A136-2F5A-4764-ADDC-D48D703981CC}"/>
              </a:ext>
            </a:extLst>
          </p:cNvPr>
          <p:cNvSpPr>
            <a:spLocks noGrp="1"/>
          </p:cNvSpPr>
          <p:nvPr>
            <p:ph type="body" sz="quarter" idx="15" hasCustomPrompt="1"/>
          </p:nvPr>
        </p:nvSpPr>
        <p:spPr>
          <a:xfrm>
            <a:off x="2774622" y="1794947"/>
            <a:ext cx="1534619" cy="591855"/>
          </a:xfrm>
        </p:spPr>
        <p:txBody>
          <a:bodyPr/>
          <a:lstStyle>
            <a:lvl1pPr marL="101600" indent="0">
              <a:buNone/>
              <a:defRPr/>
            </a:lvl1pPr>
          </a:lstStyle>
          <a:p>
            <a:pPr lvl="0"/>
            <a:r>
              <a:rPr lang="en-US" dirty="0"/>
              <a:t>Label 1.1</a:t>
            </a:r>
          </a:p>
        </p:txBody>
      </p:sp>
      <p:sp>
        <p:nvSpPr>
          <p:cNvPr id="13" name="Label 1.2">
            <a:extLst>
              <a:ext uri="{FF2B5EF4-FFF2-40B4-BE49-F238E27FC236}">
                <a16:creationId xmlns:a16="http://schemas.microsoft.com/office/drawing/2014/main" id="{16926224-3F90-4884-9AC1-A5381D78801B}"/>
              </a:ext>
            </a:extLst>
          </p:cNvPr>
          <p:cNvSpPr>
            <a:spLocks noGrp="1"/>
          </p:cNvSpPr>
          <p:nvPr>
            <p:ph type="body" sz="quarter" idx="16" hasCustomPrompt="1"/>
          </p:nvPr>
        </p:nvSpPr>
        <p:spPr>
          <a:xfrm>
            <a:off x="2774622" y="2707481"/>
            <a:ext cx="1534619" cy="606425"/>
          </a:xfrm>
        </p:spPr>
        <p:txBody>
          <a:bodyPr/>
          <a:lstStyle>
            <a:lvl1pPr marL="101600" indent="0">
              <a:buNone/>
              <a:defRPr/>
            </a:lvl1pPr>
          </a:lstStyle>
          <a:p>
            <a:pPr lvl="0"/>
            <a:r>
              <a:rPr lang="en-US" dirty="0"/>
              <a:t>Label 1.2</a:t>
            </a:r>
          </a:p>
        </p:txBody>
      </p:sp>
      <p:sp>
        <p:nvSpPr>
          <p:cNvPr id="15" name="Label 1.3">
            <a:extLst>
              <a:ext uri="{FF2B5EF4-FFF2-40B4-BE49-F238E27FC236}">
                <a16:creationId xmlns:a16="http://schemas.microsoft.com/office/drawing/2014/main" id="{D4719473-9C3F-493C-B20E-27CDBBA38B68}"/>
              </a:ext>
            </a:extLst>
          </p:cNvPr>
          <p:cNvSpPr>
            <a:spLocks noGrp="1"/>
          </p:cNvSpPr>
          <p:nvPr>
            <p:ph type="body" sz="quarter" idx="17" hasCustomPrompt="1"/>
          </p:nvPr>
        </p:nvSpPr>
        <p:spPr>
          <a:xfrm>
            <a:off x="2774622" y="3597275"/>
            <a:ext cx="1534619" cy="606425"/>
          </a:xfrm>
        </p:spPr>
        <p:txBody>
          <a:bodyPr/>
          <a:lstStyle>
            <a:lvl1pPr marL="101600" indent="0">
              <a:buNone/>
              <a:defRPr/>
            </a:lvl1pPr>
          </a:lstStyle>
          <a:p>
            <a:pPr lvl="0"/>
            <a:r>
              <a:rPr lang="en-US" dirty="0"/>
              <a:t>Label 1.3</a:t>
            </a:r>
          </a:p>
        </p:txBody>
      </p:sp>
      <p:sp>
        <p:nvSpPr>
          <p:cNvPr id="17" name="Image 2 title">
            <a:extLst>
              <a:ext uri="{FF2B5EF4-FFF2-40B4-BE49-F238E27FC236}">
                <a16:creationId xmlns:a16="http://schemas.microsoft.com/office/drawing/2014/main" id="{DC526974-AF8C-4228-AAAA-33D0B8AB71C7}"/>
              </a:ext>
            </a:extLst>
          </p:cNvPr>
          <p:cNvSpPr>
            <a:spLocks noGrp="1"/>
          </p:cNvSpPr>
          <p:nvPr>
            <p:ph type="body" sz="quarter" idx="18" hasCustomPrompt="1"/>
          </p:nvPr>
        </p:nvSpPr>
        <p:spPr>
          <a:xfrm>
            <a:off x="4931596" y="4347439"/>
            <a:ext cx="2107323" cy="504825"/>
          </a:xfrm>
        </p:spPr>
        <p:txBody>
          <a:bodyPr/>
          <a:lstStyle>
            <a:lvl1pPr marL="101600" indent="0">
              <a:buNone/>
              <a:defRPr/>
            </a:lvl1pPr>
          </a:lstStyle>
          <a:p>
            <a:pPr lvl="0"/>
            <a:r>
              <a:rPr lang="en-US" dirty="0"/>
              <a:t>Image 2 title</a:t>
            </a:r>
          </a:p>
        </p:txBody>
      </p:sp>
      <p:sp>
        <p:nvSpPr>
          <p:cNvPr id="19" name="Image 2">
            <a:extLst>
              <a:ext uri="{FF2B5EF4-FFF2-40B4-BE49-F238E27FC236}">
                <a16:creationId xmlns:a16="http://schemas.microsoft.com/office/drawing/2014/main" id="{812D2BB4-4991-47F8-9E82-9C9B41B052FB}"/>
              </a:ext>
            </a:extLst>
          </p:cNvPr>
          <p:cNvSpPr>
            <a:spLocks noGrp="1"/>
          </p:cNvSpPr>
          <p:nvPr>
            <p:ph type="pic" sz="quarter" idx="19" hasCustomPrompt="1"/>
          </p:nvPr>
        </p:nvSpPr>
        <p:spPr>
          <a:xfrm>
            <a:off x="4931596" y="1806537"/>
            <a:ext cx="2107323" cy="2397164"/>
          </a:xfrm>
        </p:spPr>
        <p:txBody>
          <a:bodyPr/>
          <a:lstStyle>
            <a:lvl1pPr marL="101600" indent="0">
              <a:buNone/>
              <a:defRPr/>
            </a:lvl1pPr>
          </a:lstStyle>
          <a:p>
            <a:r>
              <a:rPr lang="en-US" dirty="0"/>
              <a:t>Image 2</a:t>
            </a:r>
          </a:p>
        </p:txBody>
      </p:sp>
      <p:sp>
        <p:nvSpPr>
          <p:cNvPr id="21" name="Label 2.1">
            <a:extLst>
              <a:ext uri="{FF2B5EF4-FFF2-40B4-BE49-F238E27FC236}">
                <a16:creationId xmlns:a16="http://schemas.microsoft.com/office/drawing/2014/main" id="{15D9E78D-62D4-4D7C-8E37-E1A000DA23A2}"/>
              </a:ext>
            </a:extLst>
          </p:cNvPr>
          <p:cNvSpPr>
            <a:spLocks noGrp="1"/>
          </p:cNvSpPr>
          <p:nvPr>
            <p:ph type="body" sz="quarter" idx="20" hasCustomPrompt="1"/>
          </p:nvPr>
        </p:nvSpPr>
        <p:spPr>
          <a:xfrm>
            <a:off x="7304580" y="1794947"/>
            <a:ext cx="1534619" cy="608524"/>
          </a:xfrm>
        </p:spPr>
        <p:txBody>
          <a:bodyPr/>
          <a:lstStyle>
            <a:lvl1pPr marL="101600" indent="0">
              <a:buNone/>
              <a:defRPr/>
            </a:lvl1pPr>
          </a:lstStyle>
          <a:p>
            <a:pPr lvl="0"/>
            <a:r>
              <a:rPr lang="en-US" dirty="0"/>
              <a:t>Label 2.1</a:t>
            </a:r>
          </a:p>
        </p:txBody>
      </p:sp>
      <p:sp>
        <p:nvSpPr>
          <p:cNvPr id="23" name="Label 2.2">
            <a:extLst>
              <a:ext uri="{FF2B5EF4-FFF2-40B4-BE49-F238E27FC236}">
                <a16:creationId xmlns:a16="http://schemas.microsoft.com/office/drawing/2014/main" id="{0ECEA5DA-0702-46DA-A4DD-66B7E7FF424B}"/>
              </a:ext>
            </a:extLst>
          </p:cNvPr>
          <p:cNvSpPr>
            <a:spLocks noGrp="1"/>
          </p:cNvSpPr>
          <p:nvPr>
            <p:ph type="body" sz="quarter" idx="21" hasCustomPrompt="1"/>
          </p:nvPr>
        </p:nvSpPr>
        <p:spPr>
          <a:xfrm>
            <a:off x="7304579" y="2707481"/>
            <a:ext cx="1534619" cy="608524"/>
          </a:xfrm>
        </p:spPr>
        <p:txBody>
          <a:bodyPr/>
          <a:lstStyle>
            <a:lvl1pPr marL="101600" indent="0">
              <a:buNone/>
              <a:defRPr/>
            </a:lvl1pPr>
          </a:lstStyle>
          <a:p>
            <a:pPr lvl="0"/>
            <a:r>
              <a:rPr lang="en-US" dirty="0"/>
              <a:t>Label 2.2</a:t>
            </a:r>
          </a:p>
        </p:txBody>
      </p:sp>
      <p:sp>
        <p:nvSpPr>
          <p:cNvPr id="25" name="Label 2.3">
            <a:extLst>
              <a:ext uri="{FF2B5EF4-FFF2-40B4-BE49-F238E27FC236}">
                <a16:creationId xmlns:a16="http://schemas.microsoft.com/office/drawing/2014/main" id="{64C63D68-E200-46DF-8E34-92DC66FE879B}"/>
              </a:ext>
            </a:extLst>
          </p:cNvPr>
          <p:cNvSpPr>
            <a:spLocks noGrp="1"/>
          </p:cNvSpPr>
          <p:nvPr>
            <p:ph type="body" sz="quarter" idx="22" hasCustomPrompt="1"/>
          </p:nvPr>
        </p:nvSpPr>
        <p:spPr>
          <a:xfrm>
            <a:off x="7304579" y="3579818"/>
            <a:ext cx="1534620" cy="608524"/>
          </a:xfrm>
        </p:spPr>
        <p:txBody>
          <a:bodyPr/>
          <a:lstStyle>
            <a:lvl1pPr marL="101600" indent="0">
              <a:buNone/>
              <a:defRPr/>
            </a:lvl1pPr>
          </a:lstStyle>
          <a:p>
            <a:pPr lvl="0"/>
            <a:r>
              <a:rPr lang="en-US" dirty="0"/>
              <a:t>Label 2.3</a:t>
            </a:r>
          </a:p>
        </p:txBody>
      </p:sp>
      <p:sp>
        <p:nvSpPr>
          <p:cNvPr id="3" name="Date Placeholder 2">
            <a:extLst>
              <a:ext uri="{FF2B5EF4-FFF2-40B4-BE49-F238E27FC236}">
                <a16:creationId xmlns:a16="http://schemas.microsoft.com/office/drawing/2014/main" id="{D8A4DA0A-BA94-4C4E-A521-FB23D113A856}"/>
              </a:ext>
            </a:extLst>
          </p:cNvPr>
          <p:cNvSpPr>
            <a:spLocks noGrp="1"/>
          </p:cNvSpPr>
          <p:nvPr>
            <p:ph type="dt" idx="10"/>
          </p:nvPr>
        </p:nvSpPr>
        <p:spPr/>
        <p:txBody>
          <a:bodyPr/>
          <a:lstStyle/>
          <a:p>
            <a:endParaRPr lang="en-US" dirty="0"/>
          </a:p>
        </p:txBody>
      </p:sp>
      <p:sp>
        <p:nvSpPr>
          <p:cNvPr id="4" name="Slide Number Placeholder 3">
            <a:extLst>
              <a:ext uri="{FF2B5EF4-FFF2-40B4-BE49-F238E27FC236}">
                <a16:creationId xmlns:a16="http://schemas.microsoft.com/office/drawing/2014/main" id="{44569933-5FC5-4C73-96ED-E1AC0FC867FE}"/>
              </a:ext>
            </a:extLst>
          </p:cNvPr>
          <p:cNvSpPr>
            <a:spLocks noGrp="1"/>
          </p:cNvSpPr>
          <p:nvPr>
            <p:ph type="sldNum" idx="11"/>
          </p:nvPr>
        </p:nvSpPr>
        <p:spPr/>
        <p:txBody>
          <a:bodyPr/>
          <a:lstStyle/>
          <a:p>
            <a:pPr marL="0" marR="0" lvl="0" indent="0" algn="r" rtl="0">
              <a:spcBef>
                <a:spcPts val="0"/>
              </a:spcBef>
              <a:buSzPct val="25000"/>
              <a:buNone/>
            </a:pPr>
            <a:fld id="{00000000-1234-1234-1234-123412341234}" type="slidenum">
              <a:rPr lang="en-US" sz="900" b="0" i="0" u="none" strike="noStrike" cap="none" smtClean="0">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64872148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68"/>
        <p:cNvGrpSpPr/>
        <p:nvPr/>
      </p:nvGrpSpPr>
      <p:grpSpPr>
        <a:xfrm>
          <a:off x="0" y="0"/>
          <a:ext cx="0" cy="0"/>
          <a:chOff x="0" y="0"/>
          <a:chExt cx="0" cy="0"/>
        </a:xfrm>
      </p:grpSpPr>
      <p:sp>
        <p:nvSpPr>
          <p:cNvPr id="69" name="Title Placeholder"/>
          <p:cNvSpPr txBox="1">
            <a:spLocks noGrp="1"/>
          </p:cNvSpPr>
          <p:nvPr>
            <p:ph type="title" hasCustomPrompt="1"/>
          </p:nvPr>
        </p:nvSpPr>
        <p:spPr>
          <a:xfrm>
            <a:off x="685800" y="1447800"/>
            <a:ext cx="7772400" cy="2152651"/>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sz="3600" dirty="0">
                <a:latin typeface="+mj-lt"/>
              </a:rPr>
              <a:t>Click to add title	</a:t>
            </a:r>
            <a:endParaRPr dirty="0"/>
          </a:p>
        </p:txBody>
      </p:sp>
      <p:sp>
        <p:nvSpPr>
          <p:cNvPr id="70" name="Content Placeholder"/>
          <p:cNvSpPr txBox="1">
            <a:spLocks noGrp="1"/>
          </p:cNvSpPr>
          <p:nvPr>
            <p:ph type="body" idx="1"/>
          </p:nvPr>
        </p:nvSpPr>
        <p:spPr>
          <a:xfrm>
            <a:off x="674687" y="3962400"/>
            <a:ext cx="7794626" cy="175260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1600" b="0" i="0" u="none" strike="noStrike" cap="none">
                <a:solidFill>
                  <a:srgbClr val="007FA3"/>
                </a:solidFill>
                <a:latin typeface="Arial"/>
                <a:ea typeface="Arial"/>
                <a:cs typeface="Arial"/>
                <a:sym typeface="Arial"/>
              </a:defRPr>
            </a:lvl1pPr>
            <a:lvl2pPr marL="457200" marR="0" lvl="1" indent="0" algn="l" rtl="0">
              <a:spcBef>
                <a:spcPts val="600"/>
              </a:spcBef>
              <a:buClr>
                <a:srgbClr val="007FA3"/>
              </a:buClr>
              <a:buFont typeface="Arial"/>
              <a:buNone/>
              <a:defRPr sz="1800" b="0" i="0" u="none" strike="noStrike" cap="none">
                <a:solidFill>
                  <a:srgbClr val="888888"/>
                </a:solidFill>
                <a:latin typeface="Arial"/>
                <a:ea typeface="Arial"/>
                <a:cs typeface="Arial"/>
                <a:sym typeface="Arial"/>
              </a:defRPr>
            </a:lvl2pPr>
            <a:lvl3pPr marL="914400" marR="0" lvl="2" indent="0" algn="l" rtl="0">
              <a:spcBef>
                <a:spcPts val="600"/>
              </a:spcBef>
              <a:buClr>
                <a:srgbClr val="007FA3"/>
              </a:buClr>
              <a:buFont typeface="Noto Sans Symbols"/>
              <a:buNone/>
              <a:defRPr sz="1600" b="0" i="0" u="none" strike="noStrike" cap="none">
                <a:solidFill>
                  <a:srgbClr val="888888"/>
                </a:solidFill>
                <a:latin typeface="Arial"/>
                <a:ea typeface="Arial"/>
                <a:cs typeface="Arial"/>
                <a:sym typeface="Arial"/>
              </a:defRPr>
            </a:lvl3pPr>
            <a:lvl4pPr marL="1371600" marR="0" lvl="3" indent="0" algn="l" rtl="0">
              <a:spcBef>
                <a:spcPts val="600"/>
              </a:spcBef>
              <a:buClr>
                <a:srgbClr val="007FA3"/>
              </a:buClr>
              <a:buFont typeface="Arial"/>
              <a:buNone/>
              <a:defRPr sz="1400" b="0" i="0" u="none" strike="noStrike" cap="none">
                <a:solidFill>
                  <a:srgbClr val="888888"/>
                </a:solidFill>
                <a:latin typeface="Arial"/>
                <a:ea typeface="Arial"/>
                <a:cs typeface="Arial"/>
                <a:sym typeface="Arial"/>
              </a:defRPr>
            </a:lvl4pPr>
            <a:lvl5pPr marL="1828800" marR="0" lvl="4" indent="0" algn="l" rtl="0">
              <a:spcBef>
                <a:spcPts val="600"/>
              </a:spcBef>
              <a:buClr>
                <a:srgbClr val="007FA3"/>
              </a:buClr>
              <a:buFont typeface="Arial"/>
              <a:buNone/>
              <a:defRPr sz="1400" b="0" i="0" u="none" strike="noStrike" cap="none">
                <a:solidFill>
                  <a:srgbClr val="888888"/>
                </a:solidFill>
                <a:latin typeface="Arial"/>
                <a:ea typeface="Arial"/>
                <a:cs typeface="Arial"/>
                <a:sym typeface="Arial"/>
              </a:defRPr>
            </a:lvl5pPr>
            <a:lvl6pPr marL="2286000" marR="0" lvl="5"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6pPr>
            <a:lvl7pPr marL="2743200" marR="0" lvl="6"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7pPr>
            <a:lvl8pPr marL="3200400" marR="0" lvl="7"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8pPr>
            <a:lvl9pPr marL="3657600" marR="0" lvl="8"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9pPr>
          </a:lstStyle>
          <a:p>
            <a:endParaRPr dirty="0"/>
          </a:p>
        </p:txBody>
      </p:sp>
      <p:sp>
        <p:nvSpPr>
          <p:cNvPr id="72" name="Shape 72"/>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73" name="Shape 73"/>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add copyright">
    <p:spTree>
      <p:nvGrpSpPr>
        <p:cNvPr id="1" name="Shape 17"/>
        <p:cNvGrpSpPr/>
        <p:nvPr/>
      </p:nvGrpSpPr>
      <p:grpSpPr>
        <a:xfrm>
          <a:off x="0" y="0"/>
          <a:ext cx="0" cy="0"/>
          <a:chOff x="0" y="0"/>
          <a:chExt cx="0" cy="0"/>
        </a:xfrm>
      </p:grpSpPr>
      <p:sp>
        <p:nvSpPr>
          <p:cNvPr id="18" name="Shape 18"/>
          <p:cNvSpPr/>
          <p:nvPr/>
        </p:nvSpPr>
        <p:spPr>
          <a:xfrm>
            <a:off x="0" y="0"/>
            <a:ext cx="9144000" cy="3886200"/>
          </a:xfrm>
          <a:prstGeom prst="rect">
            <a:avLst/>
          </a:prstGeom>
          <a:solidFill>
            <a:srgbClr val="007FA3"/>
          </a:solidFill>
          <a:ln w="25400" cap="flat" cmpd="sng">
            <a:solidFill>
              <a:srgbClr val="007FA3"/>
            </a:solidFill>
            <a:prstDash val="solid"/>
            <a:round/>
            <a:headEnd type="none" w="med" len="med"/>
            <a:tailEnd type="none" w="med" len="med"/>
          </a:ln>
        </p:spPr>
        <p:txBody>
          <a:bodyPr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rgbClr val="FFFFFF"/>
              </a:solidFill>
              <a:effectLst/>
              <a:uLnTx/>
              <a:uFillTx/>
              <a:latin typeface="Arial"/>
              <a:ea typeface="Arial"/>
              <a:cs typeface="Arial"/>
              <a:sym typeface="Arial"/>
            </a:endParaRPr>
          </a:p>
        </p:txBody>
      </p:sp>
      <p:sp>
        <p:nvSpPr>
          <p:cNvPr id="19" name="Title Placeholder"/>
          <p:cNvSpPr txBox="1">
            <a:spLocks noGrp="1"/>
          </p:cNvSpPr>
          <p:nvPr>
            <p:ph type="ctrTitle"/>
          </p:nvPr>
        </p:nvSpPr>
        <p:spPr>
          <a:xfrm>
            <a:off x="685800" y="762000"/>
            <a:ext cx="7772400" cy="2838451"/>
          </a:xfrm>
          <a:prstGeom prst="rect">
            <a:avLst/>
          </a:prstGeom>
          <a:noFill/>
          <a:ln>
            <a:noFill/>
          </a:ln>
        </p:spPr>
        <p:txBody>
          <a:bodyPr lIns="91425" tIns="91425" rIns="91425" bIns="91425" anchor="b" anchorCtr="0"/>
          <a:lstStyle>
            <a:lvl1pPr marL="0" marR="0" lvl="0" indent="0" algn="l" rtl="0">
              <a:lnSpc>
                <a:spcPct val="100000"/>
              </a:lnSpc>
              <a:spcBef>
                <a:spcPts val="0"/>
              </a:spcBef>
              <a:buClr>
                <a:schemeClr val="lt1"/>
              </a:buClr>
              <a:buFont typeface="Times New Roman"/>
              <a:buNone/>
              <a:defRPr sz="3600" b="1" i="0" u="none" strike="noStrike" cap="none">
                <a:solidFill>
                  <a:schemeClr val="lt1"/>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0" name="Content Placeholder"/>
          <p:cNvSpPr txBox="1">
            <a:spLocks noGrp="1"/>
          </p:cNvSpPr>
          <p:nvPr>
            <p:ph type="subTitle" idx="1"/>
          </p:nvPr>
        </p:nvSpPr>
        <p:spPr>
          <a:xfrm>
            <a:off x="674687" y="3962400"/>
            <a:ext cx="7794625" cy="175260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400" b="0" i="0" u="none" strike="noStrike" cap="none">
                <a:solidFill>
                  <a:schemeClr val="dk1"/>
                </a:solidFill>
                <a:latin typeface="+mn-lt"/>
                <a:ea typeface="Arial"/>
                <a:cs typeface="Arial"/>
                <a:sym typeface="Arial"/>
              </a:defRPr>
            </a:lvl1pPr>
            <a:lvl2pPr marL="457200" marR="0" lvl="1"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2pPr>
            <a:lvl3pPr marL="914400" marR="0" lvl="2" indent="0" algn="ctr" rtl="0">
              <a:spcBef>
                <a:spcPts val="600"/>
              </a:spcBef>
              <a:buClr>
                <a:srgbClr val="007FA3"/>
              </a:buClr>
              <a:buFont typeface="Noto Sans Symbols"/>
              <a:buNone/>
              <a:defRPr sz="1600" b="0" i="0" u="none" strike="noStrike" cap="none">
                <a:solidFill>
                  <a:srgbClr val="888888"/>
                </a:solidFill>
                <a:latin typeface="Arial"/>
                <a:ea typeface="Arial"/>
                <a:cs typeface="Arial"/>
                <a:sym typeface="Arial"/>
              </a:defRPr>
            </a:lvl3pPr>
            <a:lvl4pPr marL="1371600" marR="0" lvl="3"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4pPr>
            <a:lvl5pPr marL="1828800" marR="0" lvl="4"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5pPr>
            <a:lvl6pPr marL="2286000" marR="0" lvl="5"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6pPr>
            <a:lvl7pPr marL="2743200" marR="0" lvl="6"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7pPr>
            <a:lvl8pPr marL="3200400" marR="0" lvl="7"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8pPr>
            <a:lvl9pPr marL="3657600" marR="0" lvl="8"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9pPr>
          </a:lstStyle>
          <a:p>
            <a:endParaRPr dirty="0"/>
          </a:p>
        </p:txBody>
      </p:sp>
      <p:sp>
        <p:nvSpPr>
          <p:cNvPr id="22" name="Shape 22"/>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sz="900" b="0" i="0" u="none" strike="noStrike" kern="0" cap="none" spc="0" normalizeH="0" baseline="0" noProof="0" dirty="0">
              <a:ln>
                <a:noFill/>
              </a:ln>
              <a:solidFill>
                <a:srgbClr val="FFFFFF"/>
              </a:solidFill>
              <a:effectLst/>
              <a:uLnTx/>
              <a:uFillTx/>
              <a:latin typeface="Arial"/>
              <a:cs typeface="Arial"/>
              <a:sym typeface="Arial"/>
            </a:endParaRPr>
          </a:p>
        </p:txBody>
      </p:sp>
      <p:sp>
        <p:nvSpPr>
          <p:cNvPr id="23" name="Shape 23"/>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defTabSz="914400" rtl="0" eaLnBrk="1" fontAlgn="auto" latinLnBrk="0" hangingPunct="1">
              <a:lnSpc>
                <a:spcPct val="100000"/>
              </a:lnSpc>
              <a:spcBef>
                <a:spcPts val="0"/>
              </a:spcBef>
              <a:spcAft>
                <a:spcPts val="0"/>
              </a:spcAft>
              <a:buClrTx/>
              <a:buSzPct val="25000"/>
              <a:buFontTx/>
              <a:buNone/>
              <a:tabLst/>
              <a:defRPr/>
            </a:pPr>
            <a:fld id="{00000000-1234-1234-1234-123412341234}" type="slidenum">
              <a:rPr kumimoji="0" lang="en-US" sz="900" b="0" i="0" u="none" strike="noStrike" kern="0" cap="none" spc="0" normalizeH="0" baseline="0" noProof="0">
                <a:ln>
                  <a:noFill/>
                </a:ln>
                <a:solidFill>
                  <a:srgbClr val="FFFFFF"/>
                </a:solidFill>
                <a:effectLst/>
                <a:uLnTx/>
                <a:uFillTx/>
                <a:latin typeface="Arial"/>
                <a:ea typeface="Arial"/>
                <a:cs typeface="Arial"/>
                <a:sym typeface="Arial"/>
              </a:rPr>
              <a:pPr marL="0" marR="0" lvl="0" indent="0" algn="r" defTabSz="914400" rtl="0" eaLnBrk="1" fontAlgn="auto" latinLnBrk="0" hangingPunct="1">
                <a:lnSpc>
                  <a:spcPct val="100000"/>
                </a:lnSpc>
                <a:spcBef>
                  <a:spcPts val="0"/>
                </a:spcBef>
                <a:spcAft>
                  <a:spcPts val="0"/>
                </a:spcAft>
                <a:buClrTx/>
                <a:buSzPct val="25000"/>
                <a:buFontTx/>
                <a:buNone/>
                <a:tabLst/>
                <a:defRPr/>
              </a:pPr>
              <a:t>‹#›</a:t>
            </a:fld>
            <a:endParaRPr kumimoji="0" lang="en-US" sz="900" b="0" i="0" u="none" strike="noStrike" kern="0" cap="none" spc="0" normalizeH="0" baseline="0" noProof="0" dirty="0">
              <a:ln>
                <a:noFill/>
              </a:ln>
              <a:solidFill>
                <a:srgbClr val="FFFFFF"/>
              </a:solidFill>
              <a:effectLst/>
              <a:uLnTx/>
              <a:uFillTx/>
              <a:latin typeface="Arial"/>
              <a:ea typeface="Arial"/>
              <a:cs typeface="Arial"/>
              <a:sym typeface="Arial"/>
            </a:endParaRPr>
          </a:p>
        </p:txBody>
      </p:sp>
    </p:spTree>
    <p:extLst>
      <p:ext uri="{BB962C8B-B14F-4D97-AF65-F5344CB8AC3E}">
        <p14:creationId xmlns:p14="http://schemas.microsoft.com/office/powerpoint/2010/main" val="42159409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Shape 24"/>
        <p:cNvGrpSpPr/>
        <p:nvPr/>
      </p:nvGrpSpPr>
      <p:grpSpPr>
        <a:xfrm>
          <a:off x="0" y="0"/>
          <a:ext cx="0" cy="0"/>
          <a:chOff x="0" y="0"/>
          <a:chExt cx="0" cy="0"/>
        </a:xfrm>
      </p:grpSpPr>
      <p:sp>
        <p:nvSpPr>
          <p:cNvPr id="25"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4" name="Content Placeholder 3">
            <a:extLst>
              <a:ext uri="{FF2B5EF4-FFF2-40B4-BE49-F238E27FC236}">
                <a16:creationId xmlns:a16="http://schemas.microsoft.com/office/drawing/2014/main" id="{00F45AE3-EB76-41DE-97B2-CFE79B73D3C6}"/>
              </a:ext>
            </a:extLst>
          </p:cNvPr>
          <p:cNvSpPr>
            <a:spLocks noGrp="1"/>
          </p:cNvSpPr>
          <p:nvPr>
            <p:ph sz="quarter" idx="13"/>
          </p:nvPr>
        </p:nvSpPr>
        <p:spPr>
          <a:xfrm>
            <a:off x="457200" y="1554920"/>
            <a:ext cx="8232775" cy="4663335"/>
          </a:xfrm>
        </p:spPr>
        <p:txBody>
          <a:bodyPr/>
          <a:lstStyle>
            <a:lvl1pPr indent="-255600">
              <a:defRPr sz="2400">
                <a:latin typeface="+mn-lt"/>
              </a:defRPr>
            </a:lvl1pPr>
            <a:lvl2pPr indent="-284400">
              <a:defRPr sz="2400">
                <a:latin typeface="+mn-lt"/>
              </a:defRPr>
            </a:lvl2pPr>
            <a:lvl3pPr indent="-230400">
              <a:defRPr sz="2400">
                <a:latin typeface="+mn-lt"/>
              </a:defRPr>
            </a:lvl3pPr>
            <a:lvl4pPr indent="-230400">
              <a:defRPr sz="2400">
                <a:latin typeface="+mn-lt"/>
              </a:defRPr>
            </a:lvl4pPr>
            <a:lvl5pPr indent="-230400">
              <a:defRPr sz="2400">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8" name="Shape 28"/>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29" name="Shape 29"/>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and Two Content">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4" name="Content Placeholder 3">
            <a:extLst>
              <a:ext uri="{FF2B5EF4-FFF2-40B4-BE49-F238E27FC236}">
                <a16:creationId xmlns:a16="http://schemas.microsoft.com/office/drawing/2014/main" id="{211BB07C-705F-4113-A2C5-779D6EA64D97}"/>
              </a:ext>
            </a:extLst>
          </p:cNvPr>
          <p:cNvSpPr>
            <a:spLocks noGrp="1"/>
          </p:cNvSpPr>
          <p:nvPr>
            <p:ph sz="quarter" idx="13"/>
          </p:nvPr>
        </p:nvSpPr>
        <p:spPr>
          <a:xfrm>
            <a:off x="457200" y="1556327"/>
            <a:ext cx="8229600" cy="2267528"/>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6">
            <a:extLst>
              <a:ext uri="{FF2B5EF4-FFF2-40B4-BE49-F238E27FC236}">
                <a16:creationId xmlns:a16="http://schemas.microsoft.com/office/drawing/2014/main" id="{820D01C0-4FD2-4065-9EC3-96A308398288}"/>
              </a:ext>
            </a:extLst>
          </p:cNvPr>
          <p:cNvSpPr>
            <a:spLocks noGrp="1"/>
          </p:cNvSpPr>
          <p:nvPr>
            <p:ph sz="quarter" idx="14"/>
          </p:nvPr>
        </p:nvSpPr>
        <p:spPr>
          <a:xfrm>
            <a:off x="457200" y="3971925"/>
            <a:ext cx="8229600" cy="2105025"/>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Three Content">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3" name="Content Placeholder 2">
            <a:extLst>
              <a:ext uri="{FF2B5EF4-FFF2-40B4-BE49-F238E27FC236}">
                <a16:creationId xmlns:a16="http://schemas.microsoft.com/office/drawing/2014/main" id="{6F503D41-401A-43DB-9BC0-38F51965B892}"/>
              </a:ext>
            </a:extLst>
          </p:cNvPr>
          <p:cNvSpPr>
            <a:spLocks noGrp="1"/>
          </p:cNvSpPr>
          <p:nvPr>
            <p:ph sz="quarter" idx="15"/>
          </p:nvPr>
        </p:nvSpPr>
        <p:spPr>
          <a:xfrm>
            <a:off x="457200" y="1556327"/>
            <a:ext cx="3635375" cy="4520623"/>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211BB07C-705F-4113-A2C5-779D6EA64D97}"/>
              </a:ext>
            </a:extLst>
          </p:cNvPr>
          <p:cNvSpPr>
            <a:spLocks noGrp="1"/>
          </p:cNvSpPr>
          <p:nvPr>
            <p:ph sz="quarter" idx="13"/>
          </p:nvPr>
        </p:nvSpPr>
        <p:spPr>
          <a:xfrm>
            <a:off x="4234542" y="1556327"/>
            <a:ext cx="4452257" cy="2267528"/>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6">
            <a:extLst>
              <a:ext uri="{FF2B5EF4-FFF2-40B4-BE49-F238E27FC236}">
                <a16:creationId xmlns:a16="http://schemas.microsoft.com/office/drawing/2014/main" id="{820D01C0-4FD2-4065-9EC3-96A308398288}"/>
              </a:ext>
            </a:extLst>
          </p:cNvPr>
          <p:cNvSpPr>
            <a:spLocks noGrp="1"/>
          </p:cNvSpPr>
          <p:nvPr>
            <p:ph sz="quarter" idx="14"/>
          </p:nvPr>
        </p:nvSpPr>
        <p:spPr>
          <a:xfrm>
            <a:off x="4234542" y="3971925"/>
            <a:ext cx="4452258" cy="2105025"/>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27690625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Two Columns">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8" name="Content Placeholder 7">
            <a:extLst>
              <a:ext uri="{FF2B5EF4-FFF2-40B4-BE49-F238E27FC236}">
                <a16:creationId xmlns:a16="http://schemas.microsoft.com/office/drawing/2014/main" id="{82CB7AFE-9851-46A0-B2FB-0A5EE6AEFCA6}"/>
              </a:ext>
            </a:extLst>
          </p:cNvPr>
          <p:cNvSpPr>
            <a:spLocks noGrp="1"/>
          </p:cNvSpPr>
          <p:nvPr>
            <p:ph sz="quarter" idx="13"/>
          </p:nvPr>
        </p:nvSpPr>
        <p:spPr>
          <a:xfrm>
            <a:off x="457200" y="1552575"/>
            <a:ext cx="3991970" cy="44386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7">
            <a:extLst>
              <a:ext uri="{FF2B5EF4-FFF2-40B4-BE49-F238E27FC236}">
                <a16:creationId xmlns:a16="http://schemas.microsoft.com/office/drawing/2014/main" id="{75D3A394-A5AF-478E-AC3D-2714CFF806D2}"/>
              </a:ext>
            </a:extLst>
          </p:cNvPr>
          <p:cNvSpPr>
            <a:spLocks noGrp="1"/>
          </p:cNvSpPr>
          <p:nvPr>
            <p:ph sz="quarter" idx="14"/>
          </p:nvPr>
        </p:nvSpPr>
        <p:spPr>
          <a:xfrm>
            <a:off x="4694830" y="1552575"/>
            <a:ext cx="3991970" cy="44386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41261101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Three Columns">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16" name="Content Placeholder 7">
            <a:extLst>
              <a:ext uri="{FF2B5EF4-FFF2-40B4-BE49-F238E27FC236}">
                <a16:creationId xmlns:a16="http://schemas.microsoft.com/office/drawing/2014/main" id="{75D3A394-A5AF-478E-AC3D-2714CFF806D2}"/>
              </a:ext>
            </a:extLst>
          </p:cNvPr>
          <p:cNvSpPr>
            <a:spLocks noGrp="1"/>
          </p:cNvSpPr>
          <p:nvPr>
            <p:ph sz="quarter" idx="14"/>
          </p:nvPr>
        </p:nvSpPr>
        <p:spPr>
          <a:xfrm>
            <a:off x="457201" y="1552575"/>
            <a:ext cx="2595603" cy="44386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a:extLst>
              <a:ext uri="{FF2B5EF4-FFF2-40B4-BE49-F238E27FC236}">
                <a16:creationId xmlns:a16="http://schemas.microsoft.com/office/drawing/2014/main" id="{82CB7AFE-9851-46A0-B2FB-0A5EE6AEFCA6}"/>
              </a:ext>
            </a:extLst>
          </p:cNvPr>
          <p:cNvSpPr>
            <a:spLocks noGrp="1"/>
          </p:cNvSpPr>
          <p:nvPr>
            <p:ph sz="quarter" idx="13"/>
          </p:nvPr>
        </p:nvSpPr>
        <p:spPr>
          <a:xfrm>
            <a:off x="3274199" y="1552575"/>
            <a:ext cx="2595602" cy="44386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7">
            <a:extLst>
              <a:ext uri="{FF2B5EF4-FFF2-40B4-BE49-F238E27FC236}">
                <a16:creationId xmlns:a16="http://schemas.microsoft.com/office/drawing/2014/main" id="{5D721EFE-2C28-4C54-8BB9-3FCF3DECD16D}"/>
              </a:ext>
            </a:extLst>
          </p:cNvPr>
          <p:cNvSpPr>
            <a:spLocks noGrp="1"/>
          </p:cNvSpPr>
          <p:nvPr>
            <p:ph sz="quarter" idx="15"/>
          </p:nvPr>
        </p:nvSpPr>
        <p:spPr>
          <a:xfrm>
            <a:off x="6091197" y="1552575"/>
            <a:ext cx="2595603" cy="44386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41644338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Four Content">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8" name="Content Placeholder 7">
            <a:extLst>
              <a:ext uri="{FF2B5EF4-FFF2-40B4-BE49-F238E27FC236}">
                <a16:creationId xmlns:a16="http://schemas.microsoft.com/office/drawing/2014/main" id="{82CB7AFE-9851-46A0-B2FB-0A5EE6AEFCA6}"/>
              </a:ext>
            </a:extLst>
          </p:cNvPr>
          <p:cNvSpPr>
            <a:spLocks noGrp="1"/>
          </p:cNvSpPr>
          <p:nvPr>
            <p:ph sz="quarter" idx="13"/>
          </p:nvPr>
        </p:nvSpPr>
        <p:spPr>
          <a:xfrm>
            <a:off x="457200" y="1552575"/>
            <a:ext cx="1885950" cy="44386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7">
            <a:extLst>
              <a:ext uri="{FF2B5EF4-FFF2-40B4-BE49-F238E27FC236}">
                <a16:creationId xmlns:a16="http://schemas.microsoft.com/office/drawing/2014/main" id="{75D3A394-A5AF-478E-AC3D-2714CFF806D2}"/>
              </a:ext>
            </a:extLst>
          </p:cNvPr>
          <p:cNvSpPr>
            <a:spLocks noGrp="1"/>
          </p:cNvSpPr>
          <p:nvPr>
            <p:ph sz="quarter" idx="14"/>
          </p:nvPr>
        </p:nvSpPr>
        <p:spPr>
          <a:xfrm>
            <a:off x="2572593" y="1552575"/>
            <a:ext cx="1885950" cy="44386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7">
            <a:extLst>
              <a:ext uri="{FF2B5EF4-FFF2-40B4-BE49-F238E27FC236}">
                <a16:creationId xmlns:a16="http://schemas.microsoft.com/office/drawing/2014/main" id="{5D721EFE-2C28-4C54-8BB9-3FCF3DECD16D}"/>
              </a:ext>
            </a:extLst>
          </p:cNvPr>
          <p:cNvSpPr>
            <a:spLocks noGrp="1"/>
          </p:cNvSpPr>
          <p:nvPr>
            <p:ph sz="quarter" idx="15"/>
          </p:nvPr>
        </p:nvSpPr>
        <p:spPr>
          <a:xfrm>
            <a:off x="4687986" y="1552575"/>
            <a:ext cx="1885950" cy="44386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7">
            <a:extLst>
              <a:ext uri="{FF2B5EF4-FFF2-40B4-BE49-F238E27FC236}">
                <a16:creationId xmlns:a16="http://schemas.microsoft.com/office/drawing/2014/main" id="{99D20A0E-9225-48FB-91AF-C7D8DE4D66F4}"/>
              </a:ext>
            </a:extLst>
          </p:cNvPr>
          <p:cNvSpPr>
            <a:spLocks noGrp="1"/>
          </p:cNvSpPr>
          <p:nvPr>
            <p:ph sz="quarter" idx="16"/>
          </p:nvPr>
        </p:nvSpPr>
        <p:spPr>
          <a:xfrm>
            <a:off x="6803378" y="1552575"/>
            <a:ext cx="1885950" cy="44386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30112147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and Four Content">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8" name="Content Placeholder 7">
            <a:extLst>
              <a:ext uri="{FF2B5EF4-FFF2-40B4-BE49-F238E27FC236}">
                <a16:creationId xmlns:a16="http://schemas.microsoft.com/office/drawing/2014/main" id="{82CB7AFE-9851-46A0-B2FB-0A5EE6AEFCA6}"/>
              </a:ext>
            </a:extLst>
          </p:cNvPr>
          <p:cNvSpPr>
            <a:spLocks noGrp="1"/>
          </p:cNvSpPr>
          <p:nvPr>
            <p:ph sz="quarter" idx="13"/>
          </p:nvPr>
        </p:nvSpPr>
        <p:spPr>
          <a:xfrm>
            <a:off x="457200" y="1552575"/>
            <a:ext cx="8232128" cy="101670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7">
            <a:extLst>
              <a:ext uri="{FF2B5EF4-FFF2-40B4-BE49-F238E27FC236}">
                <a16:creationId xmlns:a16="http://schemas.microsoft.com/office/drawing/2014/main" id="{75D3A394-A5AF-478E-AC3D-2714CFF806D2}"/>
              </a:ext>
            </a:extLst>
          </p:cNvPr>
          <p:cNvSpPr>
            <a:spLocks noGrp="1"/>
          </p:cNvSpPr>
          <p:nvPr>
            <p:ph sz="quarter" idx="14"/>
          </p:nvPr>
        </p:nvSpPr>
        <p:spPr>
          <a:xfrm>
            <a:off x="457200" y="2809199"/>
            <a:ext cx="8232128" cy="1016701"/>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7">
            <a:extLst>
              <a:ext uri="{FF2B5EF4-FFF2-40B4-BE49-F238E27FC236}">
                <a16:creationId xmlns:a16="http://schemas.microsoft.com/office/drawing/2014/main" id="{5D721EFE-2C28-4C54-8BB9-3FCF3DECD16D}"/>
              </a:ext>
            </a:extLst>
          </p:cNvPr>
          <p:cNvSpPr>
            <a:spLocks noGrp="1"/>
          </p:cNvSpPr>
          <p:nvPr>
            <p:ph sz="quarter" idx="15"/>
          </p:nvPr>
        </p:nvSpPr>
        <p:spPr>
          <a:xfrm>
            <a:off x="457200" y="4065823"/>
            <a:ext cx="8232128" cy="847371"/>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7">
            <a:extLst>
              <a:ext uri="{FF2B5EF4-FFF2-40B4-BE49-F238E27FC236}">
                <a16:creationId xmlns:a16="http://schemas.microsoft.com/office/drawing/2014/main" id="{99D20A0E-9225-48FB-91AF-C7D8DE4D66F4}"/>
              </a:ext>
            </a:extLst>
          </p:cNvPr>
          <p:cNvSpPr>
            <a:spLocks noGrp="1"/>
          </p:cNvSpPr>
          <p:nvPr>
            <p:ph sz="quarter" idx="16"/>
          </p:nvPr>
        </p:nvSpPr>
        <p:spPr>
          <a:xfrm>
            <a:off x="457200" y="5153117"/>
            <a:ext cx="8232128" cy="838108"/>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1222575233"/>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13" Type="http://schemas.openxmlformats.org/officeDocument/2006/relationships/slideLayout" Target="../slideLayouts/slideLayout14.xml"/><Relationship Id="rId18" Type="http://schemas.openxmlformats.org/officeDocument/2006/relationships/image" Target="../media/image1.jpg"/><Relationship Id="rId3" Type="http://schemas.openxmlformats.org/officeDocument/2006/relationships/slideLayout" Target="../slideLayouts/slideLayout4.xml"/><Relationship Id="rId7" Type="http://schemas.openxmlformats.org/officeDocument/2006/relationships/slideLayout" Target="../slideLayouts/slideLayout8.xml"/><Relationship Id="rId12" Type="http://schemas.openxmlformats.org/officeDocument/2006/relationships/slideLayout" Target="../slideLayouts/slideLayout13.xml"/><Relationship Id="rId17" Type="http://schemas.openxmlformats.org/officeDocument/2006/relationships/theme" Target="../theme/theme2.xml"/><Relationship Id="rId2" Type="http://schemas.openxmlformats.org/officeDocument/2006/relationships/slideLayout" Target="../slideLayouts/slideLayout3.xml"/><Relationship Id="rId16" Type="http://schemas.openxmlformats.org/officeDocument/2006/relationships/slideLayout" Target="../slideLayouts/slideLayout17.xml"/><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slideLayout" Target="../slideLayouts/slideLayout12.xml"/><Relationship Id="rId5" Type="http://schemas.openxmlformats.org/officeDocument/2006/relationships/slideLayout" Target="../slideLayouts/slideLayout6.xml"/><Relationship Id="rId15" Type="http://schemas.openxmlformats.org/officeDocument/2006/relationships/slideLayout" Target="../slideLayouts/slideLayout16.xml"/><Relationship Id="rId10" Type="http://schemas.openxmlformats.org/officeDocument/2006/relationships/slideLayout" Target="../slideLayouts/slideLayout11.xml"/><Relationship Id="rId4" Type="http://schemas.openxmlformats.org/officeDocument/2006/relationships/slideLayout" Target="../slideLayouts/slideLayout5.xml"/><Relationship Id="rId9" Type="http://schemas.openxmlformats.org/officeDocument/2006/relationships/slideLayout" Target="../slideLayouts/slideLayout10.xml"/><Relationship Id="rId14"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sz="3600" dirty="0">
                <a:latin typeface="+mj-lt"/>
              </a:rPr>
              <a:t>Click to add title</a:t>
            </a:r>
            <a:endParaRPr dirty="0"/>
          </a:p>
        </p:txBody>
      </p:sp>
      <p:sp>
        <p:nvSpPr>
          <p:cNvPr id="11" name="Shape 11"/>
          <p:cNvSpPr txBox="1">
            <a:spLocks noGrp="1"/>
          </p:cNvSpPr>
          <p:nvPr>
            <p:ph type="body" idx="1"/>
          </p:nvPr>
        </p:nvSpPr>
        <p:spPr>
          <a:xfrm>
            <a:off x="457200" y="1600200"/>
            <a:ext cx="8229600" cy="4428411"/>
          </a:xfrm>
          <a:prstGeom prst="rect">
            <a:avLst/>
          </a:prstGeom>
          <a:noFill/>
          <a:ln>
            <a:noFill/>
          </a:ln>
        </p:spPr>
        <p:txBody>
          <a:bodyPr lIns="91425" tIns="91425" rIns="91425" bIns="91425" anchor="t" anchorCtr="0"/>
          <a:lstStyle>
            <a:lvl1pPr marL="256032" marR="0" lvl="0" indent="-1544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13" name="Shape 1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tx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pPr>
              <a:defRPr/>
            </a:pPr>
            <a:endParaRPr lang="en-US" dirty="0">
              <a:solidFill>
                <a:schemeClr val="tx1"/>
              </a:solidFill>
            </a:endParaRPr>
          </a:p>
        </p:txBody>
      </p:sp>
      <p:sp>
        <p:nvSpPr>
          <p:cNvPr id="14" name="Shape 1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lvl1pPr>
              <a:defRPr>
                <a:solidFill>
                  <a:schemeClr val="tx1"/>
                </a:solidFill>
              </a:defRPr>
            </a:lvl1pPr>
          </a:lstStyle>
          <a:p>
            <a:pPr algn="r">
              <a:buSzPct val="25000"/>
              <a:defRPr/>
            </a:pPr>
            <a:fld id="{00000000-1234-1234-1234-123412341234}" type="slidenum">
              <a:rPr lang="en-US" sz="900" smtClean="0"/>
              <a:pPr algn="r">
                <a:buSzPct val="25000"/>
                <a:defRPr/>
              </a:pPr>
              <a:t>‹#›</a:t>
            </a:fld>
            <a:endParaRPr lang="en-US" sz="900" dirty="0"/>
          </a:p>
        </p:txBody>
      </p:sp>
    </p:spTree>
    <p:extLst>
      <p:ext uri="{BB962C8B-B14F-4D97-AF65-F5344CB8AC3E}">
        <p14:creationId xmlns:p14="http://schemas.microsoft.com/office/powerpoint/2010/main" val="3246644562"/>
      </p:ext>
    </p:extLst>
  </p:cSld>
  <p:clrMap bg1="lt1" tx1="dk1" bg2="dk2" tx2="lt2" accent1="accent1" accent2="accent2" accent3="accent3" accent4="accent4" accent5="accent5" accent6="accent6" hlink="hlink" folHlink="folHlink"/>
  <p:sldLayoutIdLst>
    <p:sldLayoutId id="2147483675"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3600" b="0" i="0" u="none" strike="noStrike" cap="none">
          <a:solidFill>
            <a:srgbClr val="000000"/>
          </a:solidFill>
          <a:latin typeface="+mj-lt"/>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6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sz="3600" dirty="0">
                <a:latin typeface="+mj-lt"/>
              </a:rPr>
              <a:t>Click to add title</a:t>
            </a:r>
            <a:endParaRPr dirty="0"/>
          </a:p>
        </p:txBody>
      </p:sp>
      <p:sp>
        <p:nvSpPr>
          <p:cNvPr id="11" name="Content Placeholder"/>
          <p:cNvSpPr txBox="1">
            <a:spLocks noGrp="1"/>
          </p:cNvSpPr>
          <p:nvPr>
            <p:ph type="body" idx="1"/>
          </p:nvPr>
        </p:nvSpPr>
        <p:spPr>
          <a:xfrm>
            <a:off x="457200" y="1600200"/>
            <a:ext cx="8229600" cy="4428411"/>
          </a:xfrm>
          <a:prstGeom prst="rect">
            <a:avLst/>
          </a:prstGeom>
          <a:noFill/>
          <a:ln>
            <a:noFill/>
          </a:ln>
        </p:spPr>
        <p:txBody>
          <a:bodyPr lIns="91425" tIns="91425" rIns="91425" bIns="91425" anchor="t" anchorCtr="0"/>
          <a:lstStyle>
            <a:lvl1pPr marL="256032" marR="0" lvl="0" indent="-1544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16" name="Copyright"/>
          <p:cNvSpPr txBox="1"/>
          <p:nvPr/>
        </p:nvSpPr>
        <p:spPr>
          <a:xfrm>
            <a:off x="1600200" y="6429344"/>
            <a:ext cx="7162799" cy="200054"/>
          </a:xfrm>
          <a:prstGeom prst="rect">
            <a:avLst/>
          </a:prstGeom>
          <a:noFill/>
          <a:ln>
            <a:noFill/>
          </a:ln>
        </p:spPr>
        <p:txBody>
          <a:bodyPr lIns="91425" tIns="45700" rIns="91425" bIns="45700" anchor="ctr" anchorCtr="0">
            <a:noAutofit/>
          </a:bodyPr>
          <a:lstStyle/>
          <a:p>
            <a:pPr marL="0" indent="0" algn="r"/>
            <a:r>
              <a:rPr lang="en-US" altLang="en-US" sz="1200" b="0" dirty="0">
                <a:latin typeface="Verdana"/>
                <a:ea typeface="Verdana" panose="020B0604030504040204" pitchFamily="34" charset="0"/>
                <a:cs typeface="Verdana" panose="020B0604030504040204" pitchFamily="34" charset="0"/>
              </a:rPr>
              <a:t>Copyright © 2025, 2021, &amp; 2018 Pearson Education, Inc. All Rights Reserved</a:t>
            </a:r>
          </a:p>
        </p:txBody>
      </p:sp>
      <p:sp>
        <p:nvSpPr>
          <p:cNvPr id="13" name="Shape 1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14" name="Shape 1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pic>
        <p:nvPicPr>
          <p:cNvPr id="8" name="Picture Placeholder 21" descr="Pearson Logo">
            <a:extLst>
              <a:ext uri="{FF2B5EF4-FFF2-40B4-BE49-F238E27FC236}">
                <a16:creationId xmlns:a16="http://schemas.microsoft.com/office/drawing/2014/main" id="{9482BDEB-84DF-4344-AD30-389884976DF6}"/>
              </a:ext>
            </a:extLst>
          </p:cNvPr>
          <p:cNvPicPr>
            <a:picLocks noChangeAspect="1"/>
          </p:cNvPicPr>
          <p:nvPr userDrawn="1"/>
        </p:nvPicPr>
        <p:blipFill>
          <a:blip r:embed="rId18"/>
          <a:srcRect t="22152" b="22152"/>
          <a:stretch>
            <a:fillRect/>
          </a:stretch>
        </p:blipFill>
        <p:spPr>
          <a:xfrm>
            <a:off x="315677" y="6420639"/>
            <a:ext cx="1176574" cy="296443"/>
          </a:xfrm>
          <a:prstGeom prst="rect">
            <a:avLst/>
          </a:prstGeom>
        </p:spPr>
      </p:pic>
    </p:spTree>
  </p:cSld>
  <p:clrMap bg1="lt1" tx1="dk1" bg2="dk2" tx2="lt2" accent1="accent1" accent2="accent2" accent3="accent3" accent4="accent4" accent5="accent5" accent6="accent6" hlink="hlink" folHlink="folHlink"/>
  <p:sldLayoutIdLst>
    <p:sldLayoutId id="2147483664" r:id="rId1"/>
    <p:sldLayoutId id="2147483649" r:id="rId2"/>
    <p:sldLayoutId id="2147483650" r:id="rId3"/>
    <p:sldLayoutId id="2147483676" r:id="rId4"/>
    <p:sldLayoutId id="2147483677" r:id="rId5"/>
    <p:sldLayoutId id="2147483678" r:id="rId6"/>
    <p:sldLayoutId id="2147483679" r:id="rId7"/>
    <p:sldLayoutId id="2147483681" r:id="rId8"/>
    <p:sldLayoutId id="2147483680" r:id="rId9"/>
    <p:sldLayoutId id="2147483671" r:id="rId10"/>
    <p:sldLayoutId id="2147483673" r:id="rId11"/>
    <p:sldLayoutId id="2147483682" r:id="rId12"/>
    <p:sldLayoutId id="2147483683" r:id="rId13"/>
    <p:sldLayoutId id="2147483670" r:id="rId14"/>
    <p:sldLayoutId id="2147483669" r:id="rId15"/>
    <p:sldLayoutId id="2147483655"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3600" b="0" i="0" u="none" strike="noStrike" cap="none">
          <a:solidFill>
            <a:srgbClr val="000000"/>
          </a:solidFill>
          <a:latin typeface="+mj-lt"/>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mn-lt"/>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4.wmf"/><Relationship Id="rId2" Type="http://schemas.openxmlformats.org/officeDocument/2006/relationships/oleObject" Target="../embeddings/oleObject1.bin"/><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7.xml"/><Relationship Id="rId1" Type="http://schemas.openxmlformats.org/officeDocument/2006/relationships/slideLayout" Target="../slideLayouts/slideLayout4.xml"/><Relationship Id="rId4" Type="http://schemas.openxmlformats.org/officeDocument/2006/relationships/image" Target="../media/image38.sv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E98728-A241-43F4-95FF-6C49FEEA0911}"/>
              </a:ext>
              <a:ext uri="{C183D7F6-B498-43B3-948B-1728B52AA6E4}">
                <adec:decorative xmlns:adec="http://schemas.microsoft.com/office/drawing/2017/decorative" val="0"/>
              </a:ext>
            </a:extLst>
          </p:cNvPr>
          <p:cNvSpPr>
            <a:spLocks noGrp="1"/>
          </p:cNvSpPr>
          <p:nvPr>
            <p:ph type="title"/>
          </p:nvPr>
        </p:nvSpPr>
        <p:spPr>
          <a:xfrm>
            <a:off x="457199" y="187138"/>
            <a:ext cx="8229601" cy="613055"/>
          </a:xfrm>
        </p:spPr>
        <p:txBody>
          <a:bodyPr anchor="ctr"/>
          <a:lstStyle/>
          <a:p>
            <a:r>
              <a:rPr lang="en-US" dirty="0"/>
              <a:t>Macroeconomics</a:t>
            </a:r>
          </a:p>
        </p:txBody>
      </p:sp>
      <p:sp>
        <p:nvSpPr>
          <p:cNvPr id="3" name="Content Placeholder 2">
            <a:extLst>
              <a:ext uri="{FF2B5EF4-FFF2-40B4-BE49-F238E27FC236}">
                <a16:creationId xmlns:a16="http://schemas.microsoft.com/office/drawing/2014/main" id="{ABE18F80-D4FC-4D8F-B2BD-E7BEE7E012B5}"/>
              </a:ext>
              <a:ext uri="{C183D7F6-B498-43B3-948B-1728B52AA6E4}">
                <adec:decorative xmlns:adec="http://schemas.microsoft.com/office/drawing/2017/decorative" val="0"/>
              </a:ext>
            </a:extLst>
          </p:cNvPr>
          <p:cNvSpPr>
            <a:spLocks noGrp="1"/>
          </p:cNvSpPr>
          <p:nvPr>
            <p:ph type="body" idx="1"/>
          </p:nvPr>
        </p:nvSpPr>
        <p:spPr>
          <a:xfrm>
            <a:off x="457200" y="933465"/>
            <a:ext cx="8229600" cy="728378"/>
          </a:xfrm>
        </p:spPr>
        <p:txBody>
          <a:bodyPr anchor="ctr"/>
          <a:lstStyle/>
          <a:p>
            <a:pPr>
              <a:spcBef>
                <a:spcPts val="600"/>
              </a:spcBef>
            </a:pPr>
            <a:r>
              <a:rPr lang="en-US" dirty="0">
                <a:solidFill>
                  <a:schemeClr val="tx2"/>
                </a:solidFill>
              </a:rPr>
              <a:t>Ninth Edition</a:t>
            </a:r>
          </a:p>
        </p:txBody>
      </p:sp>
      <p:pic>
        <p:nvPicPr>
          <p:cNvPr id="9" name="Picture 8" descr="Front Cover: Macroeconomics Ninth Edition by Hubbard and O'Bri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0893" y="1771207"/>
            <a:ext cx="3532909" cy="4522124"/>
          </a:xfrm>
          <a:prstGeom prst="rect">
            <a:avLst/>
          </a:prstGeom>
          <a:ln w="9525">
            <a:solidFill>
              <a:schemeClr val="tx1"/>
            </a:solidFill>
          </a:ln>
        </p:spPr>
      </p:pic>
      <p:sp>
        <p:nvSpPr>
          <p:cNvPr id="5" name="Content Placeholder 4">
            <a:extLst>
              <a:ext uri="{FF2B5EF4-FFF2-40B4-BE49-F238E27FC236}">
                <a16:creationId xmlns:a16="http://schemas.microsoft.com/office/drawing/2014/main" id="{2D222376-7AD7-4443-B67A-120BE12F4DDB}"/>
              </a:ext>
              <a:ext uri="{C183D7F6-B498-43B3-948B-1728B52AA6E4}">
                <adec:decorative xmlns:adec="http://schemas.microsoft.com/office/drawing/2017/decorative" val="0"/>
              </a:ext>
            </a:extLst>
          </p:cNvPr>
          <p:cNvSpPr>
            <a:spLocks noGrp="1"/>
          </p:cNvSpPr>
          <p:nvPr>
            <p:ph sz="quarter" idx="14"/>
          </p:nvPr>
        </p:nvSpPr>
        <p:spPr>
          <a:xfrm>
            <a:off x="5132293" y="1906104"/>
            <a:ext cx="3657600" cy="1186345"/>
          </a:xfrm>
        </p:spPr>
        <p:txBody>
          <a:bodyPr/>
          <a:lstStyle/>
          <a:p>
            <a:pPr marL="0" algn="ctr"/>
            <a:r>
              <a:rPr lang="en-US" b="1" dirty="0">
                <a:solidFill>
                  <a:schemeClr val="tx1"/>
                </a:solidFill>
                <a:latin typeface="+mn-lt"/>
              </a:rPr>
              <a:t>Chapter 13</a:t>
            </a:r>
          </a:p>
        </p:txBody>
      </p:sp>
      <p:sp>
        <p:nvSpPr>
          <p:cNvPr id="6" name="Content Placeholder 5">
            <a:extLst>
              <a:ext uri="{FF2B5EF4-FFF2-40B4-BE49-F238E27FC236}">
                <a16:creationId xmlns:a16="http://schemas.microsoft.com/office/drawing/2014/main" id="{82FD4EC9-4778-4E2F-B136-2A176CA2BA69}"/>
              </a:ext>
              <a:ext uri="{C183D7F6-B498-43B3-948B-1728B52AA6E4}">
                <adec:decorative xmlns:adec="http://schemas.microsoft.com/office/drawing/2017/decorative" val="0"/>
              </a:ext>
            </a:extLst>
          </p:cNvPr>
          <p:cNvSpPr>
            <a:spLocks noGrp="1"/>
          </p:cNvSpPr>
          <p:nvPr>
            <p:ph sz="quarter" idx="15"/>
          </p:nvPr>
        </p:nvSpPr>
        <p:spPr>
          <a:xfrm>
            <a:off x="5160004" y="3252789"/>
            <a:ext cx="3602178" cy="1186345"/>
          </a:xfrm>
        </p:spPr>
        <p:txBody>
          <a:bodyPr/>
          <a:lstStyle/>
          <a:p>
            <a:pPr>
              <a:buSzPts val="2200"/>
            </a:pPr>
            <a:r>
              <a:rPr lang="en-US" dirty="0"/>
              <a:t>Aggregate Demand and Aggregate Supply Analysis</a:t>
            </a:r>
          </a:p>
        </p:txBody>
      </p:sp>
      <p:pic>
        <p:nvPicPr>
          <p:cNvPr id="22" name="Picture Placeholder 21" descr="Pearson Logo">
            <a:extLst>
              <a:ext uri="{FF2B5EF4-FFF2-40B4-BE49-F238E27FC236}">
                <a16:creationId xmlns:a16="http://schemas.microsoft.com/office/drawing/2014/main" id="{463657D3-0029-4FB6-A24C-CAB832988B4E}"/>
              </a:ext>
            </a:extLst>
          </p:cNvPr>
          <p:cNvPicPr>
            <a:picLocks noGrp="1" noChangeAspect="1"/>
          </p:cNvPicPr>
          <p:nvPr>
            <p:ph type="pic" sz="quarter" idx="16"/>
          </p:nvPr>
        </p:nvPicPr>
        <p:blipFill>
          <a:blip r:embed="rId4"/>
          <a:srcRect t="22152" b="22152"/>
          <a:stretch>
            <a:fillRect/>
          </a:stretch>
        </p:blipFill>
        <p:spPr>
          <a:xfrm>
            <a:off x="315677" y="6420639"/>
            <a:ext cx="1176574" cy="296443"/>
          </a:xfrm>
        </p:spPr>
      </p:pic>
      <p:sp>
        <p:nvSpPr>
          <p:cNvPr id="8" name="Content Placeholder 7">
            <a:extLst>
              <a:ext uri="{FF2B5EF4-FFF2-40B4-BE49-F238E27FC236}">
                <a16:creationId xmlns:a16="http://schemas.microsoft.com/office/drawing/2014/main" id="{C8E88D28-1A9F-4FC4-946F-10B4629D1438}"/>
              </a:ext>
              <a:ext uri="{C183D7F6-B498-43B3-948B-1728B52AA6E4}">
                <adec:decorative xmlns:adec="http://schemas.microsoft.com/office/drawing/2017/decorative" val="0"/>
              </a:ext>
            </a:extLst>
          </p:cNvPr>
          <p:cNvSpPr>
            <a:spLocks noGrp="1"/>
          </p:cNvSpPr>
          <p:nvPr>
            <p:ph sz="quarter" idx="17"/>
          </p:nvPr>
        </p:nvSpPr>
        <p:spPr>
          <a:xfrm>
            <a:off x="2173000" y="6415232"/>
            <a:ext cx="6589712" cy="228600"/>
          </a:xfrm>
        </p:spPr>
        <p:txBody>
          <a:bodyPr/>
          <a:lstStyle/>
          <a:p>
            <a:pPr marL="0" indent="0"/>
            <a:r>
              <a:rPr lang="en-US" altLang="en-US" sz="1200" b="0" dirty="0">
                <a:latin typeface="Verdana"/>
                <a:ea typeface="Verdana" panose="020B0604030504040204" pitchFamily="34" charset="0"/>
                <a:cs typeface="Verdana" panose="020B0604030504040204" pitchFamily="34" charset="0"/>
              </a:rPr>
              <a:t>Copyright © 2025, 2021, &amp; 2018 Pearson Education, Inc. All Rights Reserved</a:t>
            </a:r>
          </a:p>
        </p:txBody>
      </p:sp>
    </p:spTree>
    <p:extLst>
      <p:ext uri="{BB962C8B-B14F-4D97-AF65-F5344CB8AC3E}">
        <p14:creationId xmlns:p14="http://schemas.microsoft.com/office/powerpoint/2010/main" val="18425790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The International-Trade Effect: How a Change in the Price Level Affects Net Exports</a:t>
            </a:r>
            <a:endParaRPr lang="en-IN" sz="2800" dirty="0"/>
          </a:p>
        </p:txBody>
      </p:sp>
      <p:sp>
        <p:nvSpPr>
          <p:cNvPr id="3" name="Content Placeholder 2"/>
          <p:cNvSpPr>
            <a:spLocks noGrp="1"/>
          </p:cNvSpPr>
          <p:nvPr>
            <p:ph sz="quarter" idx="13"/>
          </p:nvPr>
        </p:nvSpPr>
        <p:spPr>
          <a:xfrm>
            <a:off x="457200" y="1554920"/>
            <a:ext cx="8232775" cy="3076457"/>
          </a:xfrm>
        </p:spPr>
        <p:txBody>
          <a:bodyPr/>
          <a:lstStyle/>
          <a:p>
            <a:pPr marL="432" indent="0">
              <a:buNone/>
            </a:pPr>
            <a:r>
              <a:rPr lang="en-US" dirty="0"/>
              <a:t>When U.S. price levels rise, U.S. exports become more expensive and imports become relatively cheaper.</a:t>
            </a:r>
          </a:p>
          <a:p>
            <a:r>
              <a:rPr lang="en-US" dirty="0"/>
              <a:t>Fewer exports and more imports mean net exports falls.</a:t>
            </a:r>
          </a:p>
          <a:p>
            <a:r>
              <a:rPr lang="en-US" dirty="0"/>
              <a:t>Implication: higher price level leads to lower net exports.</a:t>
            </a:r>
            <a:endParaRPr lang="en-IN" dirty="0"/>
          </a:p>
        </p:txBody>
      </p:sp>
    </p:spTree>
    <p:extLst>
      <p:ext uri="{BB962C8B-B14F-4D97-AF65-F5344CB8AC3E}">
        <p14:creationId xmlns:p14="http://schemas.microsoft.com/office/powerpoint/2010/main" val="39862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Figure 13.1 Aggregate Demand and Aggregate Supply </a:t>
            </a:r>
            <a:r>
              <a:rPr lang="en-US" sz="2000" b="0" dirty="0"/>
              <a:t>(3 of 3)</a:t>
            </a:r>
            <a:endParaRPr lang="en-IN" sz="2000" dirty="0"/>
          </a:p>
        </p:txBody>
      </p:sp>
      <p:pic>
        <p:nvPicPr>
          <p:cNvPr id="3" name="Picture 2" descr="A graph plots price level, G D P deflator, 2012 = 100 versus real G D P, in trillions of 2012 dollars. The aggregate demand, or A D, line, starts in the upper left corner, and falls diagonally to the lower right corner."/>
          <p:cNvPicPr>
            <a:picLocks noChangeAspect="1"/>
          </p:cNvPicPr>
          <p:nvPr/>
        </p:nvPicPr>
        <p:blipFill>
          <a:blip r:embed="rId2"/>
          <a:stretch>
            <a:fillRect/>
          </a:stretch>
        </p:blipFill>
        <p:spPr>
          <a:xfrm>
            <a:off x="2334574" y="1634563"/>
            <a:ext cx="4474852" cy="3151905"/>
          </a:xfrm>
          <a:prstGeom prst="rect">
            <a:avLst/>
          </a:prstGeom>
        </p:spPr>
      </p:pic>
      <p:sp>
        <p:nvSpPr>
          <p:cNvPr id="6" name="Content Placeholder 5"/>
          <p:cNvSpPr>
            <a:spLocks noGrp="1"/>
          </p:cNvSpPr>
          <p:nvPr>
            <p:ph sz="quarter" idx="15"/>
          </p:nvPr>
        </p:nvSpPr>
        <p:spPr>
          <a:xfrm>
            <a:off x="468313" y="4942121"/>
            <a:ext cx="8218487" cy="1295167"/>
          </a:xfrm>
        </p:spPr>
        <p:txBody>
          <a:bodyPr/>
          <a:lstStyle/>
          <a:p>
            <a:pPr marL="432" indent="0">
              <a:buNone/>
            </a:pPr>
            <a:r>
              <a:rPr lang="en-US" sz="2000" dirty="0"/>
              <a:t>Each of the three effects show higher price levels leading to lower values of components of real G</a:t>
            </a:r>
            <a:r>
              <a:rPr lang="en-US" sz="100" dirty="0"/>
              <a:t> </a:t>
            </a:r>
            <a:r>
              <a:rPr lang="en-US" sz="2000" dirty="0"/>
              <a:t>D</a:t>
            </a:r>
            <a:r>
              <a:rPr lang="en-US" sz="100" dirty="0"/>
              <a:t> </a:t>
            </a:r>
            <a:r>
              <a:rPr lang="en-US" sz="2000" dirty="0"/>
              <a:t>P.</a:t>
            </a:r>
          </a:p>
          <a:p>
            <a:r>
              <a:rPr lang="en-US" sz="2000" dirty="0"/>
              <a:t>This establishes that the aggregate demand curve slopes downward.</a:t>
            </a:r>
          </a:p>
        </p:txBody>
      </p:sp>
    </p:spTree>
    <p:extLst>
      <p:ext uri="{BB962C8B-B14F-4D97-AF65-F5344CB8AC3E}">
        <p14:creationId xmlns:p14="http://schemas.microsoft.com/office/powerpoint/2010/main" val="2013224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animEffect transition="in" filter="fade">
                                      <p:cBhvr>
                                        <p:cTn id="11" dur="500"/>
                                        <p:tgtEl>
                                          <p:spTgt spid="6">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animEffect transition="in" filter="fade">
                                      <p:cBhvr>
                                        <p:cTn id="15" dur="500"/>
                                        <p:tgtEl>
                                          <p:spTgt spid="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8021782" cy="1097279"/>
          </a:xfrm>
        </p:spPr>
        <p:txBody>
          <a:bodyPr/>
          <a:lstStyle/>
          <a:p>
            <a:r>
              <a:rPr lang="en-US" sz="3200" dirty="0">
                <a:solidFill>
                  <a:schemeClr val="tx2"/>
                </a:solidFill>
              </a:rPr>
              <a:t>Shifts of the Aggregate Demand Curve versus Movements along It</a:t>
            </a:r>
            <a:endParaRPr lang="en-IN" sz="3200" dirty="0">
              <a:solidFill>
                <a:schemeClr val="tx2"/>
              </a:solidFill>
            </a:endParaRPr>
          </a:p>
        </p:txBody>
      </p:sp>
      <p:sp>
        <p:nvSpPr>
          <p:cNvPr id="3" name="Content Placeholder 2"/>
          <p:cNvSpPr>
            <a:spLocks noGrp="1"/>
          </p:cNvSpPr>
          <p:nvPr>
            <p:ph sz="quarter" idx="13"/>
          </p:nvPr>
        </p:nvSpPr>
        <p:spPr>
          <a:xfrm>
            <a:off x="457200" y="1554921"/>
            <a:ext cx="8232775" cy="4154218"/>
          </a:xfrm>
        </p:spPr>
        <p:txBody>
          <a:bodyPr/>
          <a:lstStyle/>
          <a:p>
            <a:pPr marL="432" indent="0">
              <a:buNone/>
            </a:pPr>
            <a:r>
              <a:rPr lang="en-US" dirty="0"/>
              <a:t>The aggregate demand curve shows the relationship between the price level and real G</a:t>
            </a:r>
            <a:r>
              <a:rPr lang="en-US" sz="100" dirty="0"/>
              <a:t> </a:t>
            </a:r>
            <a:r>
              <a:rPr lang="en-US" dirty="0"/>
              <a:t>D</a:t>
            </a:r>
            <a:r>
              <a:rPr lang="en-US" sz="100" dirty="0"/>
              <a:t> </a:t>
            </a:r>
            <a:r>
              <a:rPr lang="en-US" dirty="0"/>
              <a:t>P demanded, </a:t>
            </a:r>
            <a:r>
              <a:rPr lang="en-US" b="1" dirty="0"/>
              <a:t>holding everything else constant</a:t>
            </a:r>
            <a:r>
              <a:rPr lang="en-US" dirty="0"/>
              <a:t>.</a:t>
            </a:r>
          </a:p>
          <a:p>
            <a:r>
              <a:rPr lang="en-US" dirty="0"/>
              <a:t>A movement along the </a:t>
            </a:r>
            <a:r>
              <a:rPr lang="en-US" i="1" dirty="0"/>
              <a:t>A</a:t>
            </a:r>
            <a:r>
              <a:rPr lang="en-US" sz="100" i="1" dirty="0"/>
              <a:t> </a:t>
            </a:r>
            <a:r>
              <a:rPr lang="en-US" i="1" dirty="0"/>
              <a:t>D</a:t>
            </a:r>
            <a:r>
              <a:rPr lang="en-US" dirty="0"/>
              <a:t> curve will occur when the price level changes, and the change in prices is </a:t>
            </a:r>
            <a:r>
              <a:rPr lang="en-US" b="1" dirty="0"/>
              <a:t>not</a:t>
            </a:r>
            <a:r>
              <a:rPr lang="en-US" dirty="0"/>
              <a:t> caused by a component of real G</a:t>
            </a:r>
            <a:r>
              <a:rPr lang="en-US" sz="100" dirty="0"/>
              <a:t> </a:t>
            </a:r>
            <a:r>
              <a:rPr lang="en-US" dirty="0"/>
              <a:t>D</a:t>
            </a:r>
            <a:r>
              <a:rPr lang="en-US" sz="100" dirty="0"/>
              <a:t> </a:t>
            </a:r>
            <a:r>
              <a:rPr lang="en-US" dirty="0"/>
              <a:t>P changing.</a:t>
            </a:r>
          </a:p>
          <a:p>
            <a:r>
              <a:rPr lang="en-US" dirty="0"/>
              <a:t>A shift of the </a:t>
            </a:r>
            <a:r>
              <a:rPr lang="en-US" i="1" dirty="0"/>
              <a:t>A</a:t>
            </a:r>
            <a:r>
              <a:rPr lang="en-US" sz="100" i="1" dirty="0"/>
              <a:t> </a:t>
            </a:r>
            <a:r>
              <a:rPr lang="en-US" i="1" dirty="0"/>
              <a:t>D</a:t>
            </a:r>
            <a:r>
              <a:rPr lang="en-US" dirty="0"/>
              <a:t> curve will occur when some component of real G</a:t>
            </a:r>
            <a:r>
              <a:rPr lang="en-US" sz="100" dirty="0"/>
              <a:t> </a:t>
            </a:r>
            <a:r>
              <a:rPr lang="en-US" dirty="0"/>
              <a:t>D</a:t>
            </a:r>
            <a:r>
              <a:rPr lang="en-US" sz="100" dirty="0"/>
              <a:t> </a:t>
            </a:r>
            <a:r>
              <a:rPr lang="en-US" dirty="0"/>
              <a:t>P changes; for example, a change in government purchases.</a:t>
            </a:r>
          </a:p>
        </p:txBody>
      </p:sp>
    </p:spTree>
    <p:extLst>
      <p:ext uri="{BB962C8B-B14F-4D97-AF65-F5344CB8AC3E}">
        <p14:creationId xmlns:p14="http://schemas.microsoft.com/office/powerpoint/2010/main" val="1676300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Table 13.1 Variables That Shift the Aggregate Demand Curve </a:t>
            </a:r>
            <a:r>
              <a:rPr lang="en-US" sz="2000" b="0" dirty="0"/>
              <a:t>(1 of 4)</a:t>
            </a:r>
            <a:endParaRPr lang="en-IN" sz="2000" dirty="0"/>
          </a:p>
        </p:txBody>
      </p:sp>
      <p:graphicFrame>
        <p:nvGraphicFramePr>
          <p:cNvPr id="3" name="Table 2"/>
          <p:cNvGraphicFramePr>
            <a:graphicFrameLocks noGrp="1"/>
          </p:cNvGraphicFramePr>
          <p:nvPr>
            <p:extLst>
              <p:ext uri="{D42A27DB-BD31-4B8C-83A1-F6EECF244321}">
                <p14:modId xmlns:p14="http://schemas.microsoft.com/office/powerpoint/2010/main" val="2519755054"/>
              </p:ext>
            </p:extLst>
          </p:nvPr>
        </p:nvGraphicFramePr>
        <p:xfrm>
          <a:off x="468311" y="1594141"/>
          <a:ext cx="8207376" cy="1848704"/>
        </p:xfrm>
        <a:graphic>
          <a:graphicData uri="http://schemas.openxmlformats.org/drawingml/2006/table">
            <a:tbl>
              <a:tblPr firstRow="1" bandRow="1">
                <a:tableStyleId>{2D5ABB26-0587-4C30-8999-92F81FD0307C}</a:tableStyleId>
              </a:tblPr>
              <a:tblGrid>
                <a:gridCol w="2345227">
                  <a:extLst>
                    <a:ext uri="{9D8B030D-6E8A-4147-A177-3AD203B41FA5}">
                      <a16:colId xmlns:a16="http://schemas.microsoft.com/office/drawing/2014/main" val="1614602953"/>
                    </a:ext>
                  </a:extLst>
                </a:gridCol>
                <a:gridCol w="2743200">
                  <a:extLst>
                    <a:ext uri="{9D8B030D-6E8A-4147-A177-3AD203B41FA5}">
                      <a16:colId xmlns:a16="http://schemas.microsoft.com/office/drawing/2014/main" val="2344616460"/>
                    </a:ext>
                  </a:extLst>
                </a:gridCol>
                <a:gridCol w="3118949">
                  <a:extLst>
                    <a:ext uri="{9D8B030D-6E8A-4147-A177-3AD203B41FA5}">
                      <a16:colId xmlns:a16="http://schemas.microsoft.com/office/drawing/2014/main" val="1238736274"/>
                    </a:ext>
                  </a:extLst>
                </a:gridCol>
              </a:tblGrid>
              <a:tr h="585040">
                <a:tc>
                  <a:txBody>
                    <a:bodyPr/>
                    <a:lstStyle/>
                    <a:p>
                      <a:pPr marL="0" marR="0" lvl="0" indent="0" algn="l" rtl="0">
                        <a:lnSpc>
                          <a:spcPct val="100000"/>
                        </a:lnSpc>
                        <a:spcBef>
                          <a:spcPts val="0"/>
                        </a:spcBef>
                        <a:spcAft>
                          <a:spcPts val="0"/>
                        </a:spcAft>
                        <a:buClr>
                          <a:srgbClr val="000000"/>
                        </a:buClr>
                        <a:buSzPts val="1800"/>
                        <a:buFont typeface="Arial"/>
                        <a:buNone/>
                      </a:pPr>
                      <a:r>
                        <a:rPr lang="en-US" sz="1600" b="1" u="none" strike="noStrike" cap="none" baseline="0" dirty="0">
                          <a:latin typeface="+mn-lt"/>
                          <a:sym typeface="Arial"/>
                        </a:rPr>
                        <a:t>An increase in …</a:t>
                      </a:r>
                      <a:endParaRPr sz="1600" b="1" u="none" strike="noStrike" cap="none" baseline="0" dirty="0">
                        <a:latin typeface="+mn-lt"/>
                        <a:ea typeface="Arial"/>
                        <a:cs typeface="Arial"/>
                        <a:sym typeface="Arial"/>
                      </a:endParaRPr>
                    </a:p>
                  </a:txBody>
                  <a:tcPr marL="60861" marR="61200" marT="61200" marB="6120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SzPts val="1800"/>
                        <a:buFont typeface="Arial"/>
                        <a:buNone/>
                      </a:pPr>
                      <a:r>
                        <a:rPr lang="en-US" sz="1600" b="1" u="none" strike="noStrike" cap="none" baseline="0" dirty="0">
                          <a:latin typeface="+mn-lt"/>
                          <a:sym typeface="Arial"/>
                        </a:rPr>
                        <a:t>shifts the aggregate</a:t>
                      </a:r>
                      <a:endParaRPr sz="1600" b="1" u="none" strike="noStrike" cap="none" baseline="0" dirty="0">
                        <a:latin typeface="+mn-lt"/>
                        <a:sym typeface="Arial"/>
                      </a:endParaRPr>
                    </a:p>
                    <a:p>
                      <a:pPr marL="0" marR="0" lvl="0" indent="0" algn="l" rtl="0">
                        <a:lnSpc>
                          <a:spcPct val="100000"/>
                        </a:lnSpc>
                        <a:spcBef>
                          <a:spcPts val="0"/>
                        </a:spcBef>
                        <a:spcAft>
                          <a:spcPts val="0"/>
                        </a:spcAft>
                        <a:buClr>
                          <a:srgbClr val="000000"/>
                        </a:buClr>
                        <a:buSzPts val="1800"/>
                        <a:buFont typeface="Arial"/>
                        <a:buNone/>
                      </a:pPr>
                      <a:r>
                        <a:rPr lang="en-US" sz="1600" b="1" u="none" strike="noStrike" cap="none" baseline="0" dirty="0">
                          <a:latin typeface="+mn-lt"/>
                          <a:sym typeface="Arial"/>
                        </a:rPr>
                        <a:t>demand curve …</a:t>
                      </a:r>
                      <a:endParaRPr sz="1600" b="1" u="none" strike="noStrike" cap="none" baseline="0" dirty="0">
                        <a:latin typeface="+mn-lt"/>
                        <a:ea typeface="Arial"/>
                        <a:cs typeface="Arial"/>
                        <a:sym typeface="Arial"/>
                      </a:endParaRPr>
                    </a:p>
                  </a:txBody>
                  <a:tcPr marL="60861" marR="61200" marT="61200" marB="6120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SzPts val="1800"/>
                        <a:buFont typeface="Arial"/>
                        <a:buNone/>
                      </a:pPr>
                      <a:r>
                        <a:rPr lang="en-US" sz="1600" b="1" u="none" strike="noStrike" cap="none" baseline="0" dirty="0">
                          <a:latin typeface="+mn-lt"/>
                          <a:sym typeface="Arial"/>
                        </a:rPr>
                        <a:t>because …</a:t>
                      </a:r>
                      <a:endParaRPr sz="1600" b="1" u="none" strike="noStrike" cap="none" baseline="0" dirty="0">
                        <a:latin typeface="+mn-lt"/>
                        <a:ea typeface="Arial"/>
                        <a:cs typeface="Arial"/>
                        <a:sym typeface="Arial"/>
                      </a:endParaRPr>
                    </a:p>
                  </a:txBody>
                  <a:tcPr marL="60861" marR="61200" marT="61200" marB="6120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13328362"/>
                  </a:ext>
                </a:extLst>
              </a:tr>
              <a:tr h="1238624">
                <a:tc>
                  <a:txBody>
                    <a:bodyPr/>
                    <a:lstStyle/>
                    <a:p>
                      <a:pPr marL="0" marR="0" lvl="0" indent="0" algn="l" rtl="0">
                        <a:lnSpc>
                          <a:spcPct val="100000"/>
                        </a:lnSpc>
                        <a:spcBef>
                          <a:spcPts val="0"/>
                        </a:spcBef>
                        <a:spcAft>
                          <a:spcPts val="0"/>
                        </a:spcAft>
                        <a:buClr>
                          <a:srgbClr val="000000"/>
                        </a:buClr>
                        <a:buSzPts val="1800"/>
                        <a:buFont typeface="Arial"/>
                        <a:buNone/>
                      </a:pPr>
                      <a:r>
                        <a:rPr lang="en-US" sz="1600" u="none" strike="noStrike" cap="none" baseline="0" dirty="0">
                          <a:latin typeface="+mn-lt"/>
                          <a:sym typeface="Arial"/>
                        </a:rPr>
                        <a:t>interest rates</a:t>
                      </a:r>
                      <a:endParaRPr sz="1600" u="none" strike="noStrike" cap="none" baseline="0" dirty="0">
                        <a:latin typeface="+mn-lt"/>
                        <a:ea typeface="Arial"/>
                        <a:cs typeface="Arial"/>
                        <a:sym typeface="Arial"/>
                      </a:endParaRPr>
                    </a:p>
                  </a:txBody>
                  <a:tcPr marL="60861" marR="61200" marT="61200" marB="61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a:lnSpc>
                          <a:spcPct val="100000"/>
                        </a:lnSpc>
                        <a:spcBef>
                          <a:spcPts val="0"/>
                        </a:spcBef>
                        <a:spcAft>
                          <a:spcPts val="0"/>
                        </a:spcAft>
                        <a:buClr>
                          <a:srgbClr val="000000"/>
                        </a:buClr>
                        <a:buSzPts val="1800"/>
                        <a:buFont typeface="Arial"/>
                        <a:buNone/>
                      </a:pPr>
                      <a:r>
                        <a:rPr lang="en-US" sz="100" u="none" strike="noStrike" cap="none" baseline="0" dirty="0">
                          <a:solidFill>
                            <a:schemeClr val="tx1"/>
                          </a:solidFill>
                          <a:latin typeface="+mn-lt"/>
                          <a:ea typeface="Arial"/>
                          <a:cs typeface="Arial"/>
                          <a:sym typeface="Arial"/>
                        </a:rPr>
                        <a:t>On a graph, X is real G D P, and Y is price level. Line A D sub 1 shifts left and becomes A D sub 2.</a:t>
                      </a:r>
                      <a:endParaRPr sz="100" u="none" strike="noStrike" cap="none" baseline="0" dirty="0">
                        <a:solidFill>
                          <a:schemeClr val="tx1"/>
                        </a:solidFill>
                        <a:latin typeface="+mn-lt"/>
                        <a:ea typeface="Arial"/>
                        <a:cs typeface="Arial"/>
                        <a:sym typeface="Arial"/>
                      </a:endParaRPr>
                    </a:p>
                  </a:txBody>
                  <a:tcPr marL="60861" marR="61200" marT="61200" marB="61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SzPts val="1800"/>
                        <a:buFont typeface="Arial"/>
                        <a:buNone/>
                      </a:pPr>
                      <a:r>
                        <a:rPr lang="en-US" sz="1600" u="none" strike="noStrike" cap="none" baseline="0" dirty="0">
                          <a:latin typeface="+mn-lt"/>
                          <a:sym typeface="Arial"/>
                        </a:rPr>
                        <a:t>higher interest rates raise the cost to households and firms of borrowing, reducing consumption and investment spending.</a:t>
                      </a:r>
                      <a:endParaRPr sz="1600" u="none" strike="noStrike" cap="none" baseline="0" dirty="0">
                        <a:latin typeface="+mn-lt"/>
                        <a:ea typeface="Arial"/>
                        <a:cs typeface="Arial"/>
                        <a:sym typeface="Arial"/>
                      </a:endParaRPr>
                    </a:p>
                  </a:txBody>
                  <a:tcPr marL="60861" marR="61200" marT="61200" marB="61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06478393"/>
                  </a:ext>
                </a:extLst>
              </a:tr>
            </a:tbl>
          </a:graphicData>
        </a:graphic>
      </p:graphicFrame>
      <p:pic>
        <p:nvPicPr>
          <p:cNvPr id="9" name="Picture 8">
            <a:extLst>
              <a:ext uri="{FF2B5EF4-FFF2-40B4-BE49-F238E27FC236}">
                <a16:creationId xmlns:a16="http://schemas.microsoft.com/office/drawing/2014/main" id="{23AF1BC9-4B7E-4FE1-9057-4574A9804509}"/>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3306088" y="2289950"/>
            <a:ext cx="1662690" cy="1058579"/>
          </a:xfrm>
          <a:prstGeom prst="rect">
            <a:avLst/>
          </a:prstGeom>
          <a:solidFill>
            <a:schemeClr val="lt1"/>
          </a:solidFill>
        </p:spPr>
      </p:pic>
      <p:sp>
        <p:nvSpPr>
          <p:cNvPr id="5" name="Content Placeholder 4"/>
          <p:cNvSpPr>
            <a:spLocks noGrp="1"/>
          </p:cNvSpPr>
          <p:nvPr>
            <p:ph sz="quarter" idx="14"/>
          </p:nvPr>
        </p:nvSpPr>
        <p:spPr>
          <a:xfrm>
            <a:off x="457200" y="3681046"/>
            <a:ext cx="8232128" cy="1656154"/>
          </a:xfrm>
        </p:spPr>
        <p:txBody>
          <a:bodyPr tIns="0" bIns="0"/>
          <a:lstStyle/>
          <a:p>
            <a:pPr marL="432" indent="0">
              <a:buNone/>
            </a:pPr>
            <a:r>
              <a:rPr lang="en-US" sz="1800" dirty="0"/>
              <a:t>A government policy change could shift aggregate demand. There are two categories of government policies here:</a:t>
            </a:r>
          </a:p>
          <a:p>
            <a:pPr marL="432000" indent="-432000">
              <a:buFont typeface="+mj-lt"/>
              <a:buAutoNum type="arabicPeriod"/>
            </a:pPr>
            <a:r>
              <a:rPr lang="en-US" sz="1800" b="1" dirty="0"/>
              <a:t>Monetary policy</a:t>
            </a:r>
            <a:r>
              <a:rPr lang="en-US" sz="1800" dirty="0"/>
              <a:t>: The actions the Federal Reserve takes to manage the money supply and interest rates to pursue macroeconomic policy objectives.</a:t>
            </a:r>
            <a:endParaRPr lang="en-IN" sz="1800" dirty="0"/>
          </a:p>
        </p:txBody>
      </p:sp>
      <p:sp>
        <p:nvSpPr>
          <p:cNvPr id="6" name="Content Placeholder 5"/>
          <p:cNvSpPr>
            <a:spLocks noGrp="1"/>
          </p:cNvSpPr>
          <p:nvPr>
            <p:ph sz="quarter" idx="15"/>
          </p:nvPr>
        </p:nvSpPr>
        <p:spPr>
          <a:xfrm>
            <a:off x="457200" y="5435702"/>
            <a:ext cx="8232128" cy="636851"/>
          </a:xfrm>
        </p:spPr>
        <p:txBody>
          <a:bodyPr tIns="0" bIns="0"/>
          <a:lstStyle/>
          <a:p>
            <a:pPr marL="432" indent="0">
              <a:buNone/>
            </a:pPr>
            <a:r>
              <a:rPr lang="en-US" sz="1800" dirty="0"/>
              <a:t>If the Federal Reserve causes </a:t>
            </a:r>
            <a:r>
              <a:rPr lang="en-US" sz="1800" b="1" dirty="0"/>
              <a:t>interest rates</a:t>
            </a:r>
            <a:r>
              <a:rPr lang="en-US" sz="1800" dirty="0"/>
              <a:t> to rise, investment spending will fall; if it causes interest rates to fall, investment spending will rise.</a:t>
            </a:r>
          </a:p>
        </p:txBody>
      </p:sp>
    </p:spTree>
    <p:extLst>
      <p:ext uri="{BB962C8B-B14F-4D97-AF65-F5344CB8AC3E}">
        <p14:creationId xmlns:p14="http://schemas.microsoft.com/office/powerpoint/2010/main" val="653865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animEffect transition="in" filter="fade">
                                      <p:cBhvr>
                                        <p:cTn id="15" dur="500"/>
                                        <p:tgtEl>
                                          <p:spTgt spid="5">
                                            <p:txEl>
                                              <p:pRg st="0" end="0"/>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5">
                                            <p:txEl>
                                              <p:pRg st="1" end="1"/>
                                            </p:txEl>
                                          </p:spTgt>
                                        </p:tgtEl>
                                        <p:attrNameLst>
                                          <p:attrName>style.visibility</p:attrName>
                                        </p:attrNameLst>
                                      </p:cBhvr>
                                      <p:to>
                                        <p:strVal val="visible"/>
                                      </p:to>
                                    </p:set>
                                    <p:animEffect transition="in" filter="fade">
                                      <p:cBhvr>
                                        <p:cTn id="19" dur="500"/>
                                        <p:tgtEl>
                                          <p:spTgt spid="5">
                                            <p:txEl>
                                              <p:pRg st="1" end="1"/>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6">
                                            <p:txEl>
                                              <p:pRg st="0" end="0"/>
                                            </p:txEl>
                                          </p:spTgt>
                                        </p:tgtEl>
                                        <p:attrNameLst>
                                          <p:attrName>style.visibility</p:attrName>
                                        </p:attrNameLst>
                                      </p:cBhvr>
                                      <p:to>
                                        <p:strVal val="visible"/>
                                      </p:to>
                                    </p:set>
                                    <p:animEffect transition="in" filter="fade">
                                      <p:cBhvr>
                                        <p:cTn id="23"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6"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Table 13.1 Variables That Shift the Aggregate Demand Curve </a:t>
            </a:r>
            <a:r>
              <a:rPr lang="en-US" sz="2000" b="0" dirty="0"/>
              <a:t>(2 of 4)</a:t>
            </a:r>
            <a:endParaRPr lang="en-IN" sz="2000" dirty="0"/>
          </a:p>
        </p:txBody>
      </p:sp>
      <p:graphicFrame>
        <p:nvGraphicFramePr>
          <p:cNvPr id="3" name="Table 2"/>
          <p:cNvGraphicFramePr>
            <a:graphicFrameLocks noGrp="1"/>
          </p:cNvGraphicFramePr>
          <p:nvPr>
            <p:extLst>
              <p:ext uri="{D42A27DB-BD31-4B8C-83A1-F6EECF244321}">
                <p14:modId xmlns:p14="http://schemas.microsoft.com/office/powerpoint/2010/main" val="1720004610"/>
              </p:ext>
            </p:extLst>
          </p:nvPr>
        </p:nvGraphicFramePr>
        <p:xfrm>
          <a:off x="468311" y="1602669"/>
          <a:ext cx="8207376" cy="2692149"/>
        </p:xfrm>
        <a:graphic>
          <a:graphicData uri="http://schemas.openxmlformats.org/drawingml/2006/table">
            <a:tbl>
              <a:tblPr firstRow="1" bandRow="1">
                <a:tableStyleId>{2D5ABB26-0587-4C30-8999-92F81FD0307C}</a:tableStyleId>
              </a:tblPr>
              <a:tblGrid>
                <a:gridCol w="2735792">
                  <a:extLst>
                    <a:ext uri="{9D8B030D-6E8A-4147-A177-3AD203B41FA5}">
                      <a16:colId xmlns:a16="http://schemas.microsoft.com/office/drawing/2014/main" val="3695573578"/>
                    </a:ext>
                  </a:extLst>
                </a:gridCol>
                <a:gridCol w="2735792">
                  <a:extLst>
                    <a:ext uri="{9D8B030D-6E8A-4147-A177-3AD203B41FA5}">
                      <a16:colId xmlns:a16="http://schemas.microsoft.com/office/drawing/2014/main" val="2417126601"/>
                    </a:ext>
                  </a:extLst>
                </a:gridCol>
                <a:gridCol w="2735792">
                  <a:extLst>
                    <a:ext uri="{9D8B030D-6E8A-4147-A177-3AD203B41FA5}">
                      <a16:colId xmlns:a16="http://schemas.microsoft.com/office/drawing/2014/main" val="2593675921"/>
                    </a:ext>
                  </a:extLst>
                </a:gridCol>
              </a:tblGrid>
              <a:tr h="643489">
                <a:tc>
                  <a:txBody>
                    <a:bodyPr/>
                    <a:lstStyle/>
                    <a:p>
                      <a:pPr marL="0" marR="0" lvl="0" indent="0" algn="l" rtl="0">
                        <a:lnSpc>
                          <a:spcPct val="100000"/>
                        </a:lnSpc>
                        <a:spcBef>
                          <a:spcPts val="0"/>
                        </a:spcBef>
                        <a:spcAft>
                          <a:spcPts val="0"/>
                        </a:spcAft>
                        <a:buClr>
                          <a:srgbClr val="000000"/>
                        </a:buClr>
                        <a:buSzPts val="1800"/>
                        <a:buFont typeface="Arial"/>
                        <a:buNone/>
                      </a:pPr>
                      <a:r>
                        <a:rPr lang="en-US" sz="1600" b="1" u="none" strike="noStrike" cap="none" baseline="0" dirty="0">
                          <a:latin typeface="+mn-lt"/>
                          <a:sym typeface="Arial"/>
                        </a:rPr>
                        <a:t>An increase in …</a:t>
                      </a:r>
                      <a:endParaRPr sz="1600" b="1" u="none" strike="noStrike" cap="none" baseline="0" dirty="0">
                        <a:latin typeface="+mn-lt"/>
                        <a:ea typeface="Arial"/>
                        <a:cs typeface="Arial"/>
                        <a:sym typeface="Arial"/>
                      </a:endParaRPr>
                    </a:p>
                  </a:txBody>
                  <a:tcPr marL="61200" marR="61200" marT="61200" marB="6120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SzPts val="1800"/>
                        <a:buFont typeface="Arial"/>
                        <a:buNone/>
                      </a:pPr>
                      <a:r>
                        <a:rPr lang="en-US" sz="1600" b="1" u="none" strike="noStrike" cap="none" baseline="0" dirty="0">
                          <a:latin typeface="+mn-lt"/>
                          <a:sym typeface="Arial"/>
                        </a:rPr>
                        <a:t>shifts the aggregate</a:t>
                      </a:r>
                      <a:endParaRPr sz="1600" b="1" u="none" strike="noStrike" cap="none" baseline="0" dirty="0">
                        <a:latin typeface="+mn-lt"/>
                        <a:sym typeface="Arial"/>
                      </a:endParaRPr>
                    </a:p>
                    <a:p>
                      <a:pPr marL="0" marR="0" lvl="0" indent="0" algn="l" rtl="0">
                        <a:lnSpc>
                          <a:spcPct val="100000"/>
                        </a:lnSpc>
                        <a:spcBef>
                          <a:spcPts val="0"/>
                        </a:spcBef>
                        <a:spcAft>
                          <a:spcPts val="0"/>
                        </a:spcAft>
                        <a:buClr>
                          <a:srgbClr val="000000"/>
                        </a:buClr>
                        <a:buSzPts val="1800"/>
                        <a:buFont typeface="Arial"/>
                        <a:buNone/>
                      </a:pPr>
                      <a:r>
                        <a:rPr lang="en-US" sz="1600" b="1" u="none" strike="noStrike" cap="none" baseline="0" dirty="0">
                          <a:latin typeface="+mn-lt"/>
                          <a:sym typeface="Arial"/>
                        </a:rPr>
                        <a:t>demand curve …</a:t>
                      </a:r>
                      <a:endParaRPr sz="1600" b="1" u="none" strike="noStrike" cap="none" baseline="0" dirty="0">
                        <a:latin typeface="+mn-lt"/>
                        <a:ea typeface="Arial"/>
                        <a:cs typeface="Arial"/>
                        <a:sym typeface="Arial"/>
                      </a:endParaRPr>
                    </a:p>
                  </a:txBody>
                  <a:tcPr marL="61200" marR="61200" marT="61200" marB="6120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SzPts val="1800"/>
                        <a:buFont typeface="Arial"/>
                        <a:buNone/>
                      </a:pPr>
                      <a:r>
                        <a:rPr lang="en-US" sz="1600" b="1" u="none" strike="noStrike" cap="none" baseline="0" dirty="0">
                          <a:latin typeface="+mn-lt"/>
                          <a:sym typeface="Arial"/>
                        </a:rPr>
                        <a:t>because …</a:t>
                      </a:r>
                      <a:endParaRPr sz="1600" b="1" u="none" strike="noStrike" cap="none" baseline="0" dirty="0">
                        <a:latin typeface="+mn-lt"/>
                        <a:ea typeface="Arial"/>
                        <a:cs typeface="Arial"/>
                        <a:sym typeface="Arial"/>
                      </a:endParaRPr>
                    </a:p>
                  </a:txBody>
                  <a:tcPr marL="61200" marR="61200" marT="61200" marB="6120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16561728"/>
                  </a:ext>
                </a:extLst>
              </a:tr>
              <a:tr h="827239">
                <a:tc>
                  <a:txBody>
                    <a:bodyPr/>
                    <a:lstStyle/>
                    <a:p>
                      <a:pPr marL="0" marR="0" lvl="0" indent="0" algn="l" rtl="0">
                        <a:lnSpc>
                          <a:spcPct val="100000"/>
                        </a:lnSpc>
                        <a:spcBef>
                          <a:spcPts val="0"/>
                        </a:spcBef>
                        <a:spcAft>
                          <a:spcPts val="0"/>
                        </a:spcAft>
                        <a:buClr>
                          <a:srgbClr val="000000"/>
                        </a:buClr>
                        <a:buSzPts val="1800"/>
                        <a:buFont typeface="Arial"/>
                        <a:buNone/>
                      </a:pPr>
                      <a:r>
                        <a:rPr lang="en-US" sz="1600" b="0" u="none" strike="noStrike" cap="none" baseline="0" dirty="0">
                          <a:latin typeface="+mn-lt"/>
                          <a:ea typeface="Arial"/>
                          <a:cs typeface="Arial"/>
                          <a:sym typeface="Arial"/>
                        </a:rPr>
                        <a:t>government purchases</a:t>
                      </a:r>
                      <a:endParaRPr sz="1600" b="0" u="none" strike="noStrike" cap="none" baseline="0" dirty="0">
                        <a:latin typeface="+mn-lt"/>
                        <a:ea typeface="Arial"/>
                        <a:cs typeface="Arial"/>
                        <a:sym typeface="Arial"/>
                      </a:endParaRPr>
                    </a:p>
                  </a:txBody>
                  <a:tcPr marL="61200" marR="61200" marT="61200" marB="61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a:lnSpc>
                          <a:spcPct val="100000"/>
                        </a:lnSpc>
                        <a:spcBef>
                          <a:spcPts val="0"/>
                        </a:spcBef>
                        <a:spcAft>
                          <a:spcPts val="0"/>
                        </a:spcAft>
                        <a:buClr>
                          <a:srgbClr val="000000"/>
                        </a:buClr>
                        <a:buSzPts val="1800"/>
                        <a:buFont typeface="Arial"/>
                        <a:buNone/>
                      </a:pPr>
                      <a:r>
                        <a:rPr lang="en-US" sz="100" b="0" u="none" strike="noStrike" cap="none" baseline="0" dirty="0">
                          <a:solidFill>
                            <a:schemeClr val="tx1"/>
                          </a:solidFill>
                          <a:latin typeface="+mn-lt"/>
                          <a:ea typeface="Arial"/>
                          <a:cs typeface="Arial"/>
                          <a:sym typeface="Arial"/>
                        </a:rPr>
                        <a:t>On a graph, X is real G D P, and Y is price level. Line A D sub 1 shifts right and becomes A D sub 2.</a:t>
                      </a:r>
                      <a:endParaRPr sz="100" b="0" u="none" strike="noStrike" cap="none" baseline="0" dirty="0">
                        <a:solidFill>
                          <a:schemeClr val="tx1"/>
                        </a:solidFill>
                        <a:latin typeface="+mn-lt"/>
                        <a:ea typeface="Arial"/>
                        <a:cs typeface="Arial"/>
                        <a:sym typeface="Arial"/>
                      </a:endParaRPr>
                    </a:p>
                  </a:txBody>
                  <a:tcPr marL="61200" marR="61200" marT="61200" marB="61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SzPts val="1800"/>
                        <a:buFont typeface="Arial"/>
                        <a:buNone/>
                      </a:pPr>
                      <a:r>
                        <a:rPr lang="en-US" sz="1600" b="0" u="none" strike="noStrike" cap="none" baseline="0" dirty="0">
                          <a:latin typeface="+mn-lt"/>
                          <a:ea typeface="Arial"/>
                          <a:cs typeface="Arial"/>
                          <a:sym typeface="Arial"/>
                        </a:rPr>
                        <a:t>government purchases are a component of aggregate demand.</a:t>
                      </a:r>
                      <a:endParaRPr sz="1600" b="0" u="none" strike="noStrike" cap="none" baseline="0" dirty="0">
                        <a:latin typeface="+mn-lt"/>
                        <a:ea typeface="Arial"/>
                        <a:cs typeface="Arial"/>
                        <a:sym typeface="Arial"/>
                      </a:endParaRPr>
                    </a:p>
                  </a:txBody>
                  <a:tcPr marL="61200" marR="61200" marT="61200" marB="61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49235343"/>
                  </a:ext>
                </a:extLst>
              </a:tr>
              <a:tr h="1194740">
                <a:tc>
                  <a:txBody>
                    <a:bodyPr/>
                    <a:lstStyle/>
                    <a:p>
                      <a:pPr marL="0" marR="0" lvl="0" indent="0" algn="l" rtl="0">
                        <a:lnSpc>
                          <a:spcPct val="100000"/>
                        </a:lnSpc>
                        <a:spcBef>
                          <a:spcPts val="0"/>
                        </a:spcBef>
                        <a:spcAft>
                          <a:spcPts val="0"/>
                        </a:spcAft>
                        <a:buClr>
                          <a:srgbClr val="000000"/>
                        </a:buClr>
                        <a:buSzPts val="1800"/>
                        <a:buFont typeface="Arial"/>
                        <a:buNone/>
                      </a:pPr>
                      <a:r>
                        <a:rPr lang="en-US" sz="1600" u="none" strike="noStrike" cap="none" baseline="0" dirty="0">
                          <a:latin typeface="+mn-lt"/>
                          <a:ea typeface="Arial"/>
                          <a:cs typeface="Arial"/>
                          <a:sym typeface="Arial"/>
                        </a:rPr>
                        <a:t>personal income taxes or business taxes</a:t>
                      </a:r>
                      <a:endParaRPr sz="1600" u="none" strike="noStrike" cap="none" baseline="0" dirty="0">
                        <a:latin typeface="+mn-lt"/>
                        <a:ea typeface="Arial"/>
                        <a:cs typeface="Arial"/>
                        <a:sym typeface="Arial"/>
                      </a:endParaRPr>
                    </a:p>
                  </a:txBody>
                  <a:tcPr marL="61200" marR="61200" marT="61200" marB="61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a:lnSpc>
                          <a:spcPct val="100000"/>
                        </a:lnSpc>
                        <a:spcBef>
                          <a:spcPts val="0"/>
                        </a:spcBef>
                        <a:spcAft>
                          <a:spcPts val="0"/>
                        </a:spcAft>
                        <a:buClr>
                          <a:srgbClr val="000000"/>
                        </a:buClr>
                        <a:buSzPts val="1800"/>
                        <a:buFont typeface="Arial"/>
                        <a:buNone/>
                      </a:pPr>
                      <a:r>
                        <a:rPr lang="en-US" sz="100" u="none" strike="noStrike" cap="none" baseline="0" dirty="0">
                          <a:solidFill>
                            <a:schemeClr val="tx1"/>
                          </a:solidFill>
                          <a:latin typeface="+mn-lt"/>
                          <a:ea typeface="Arial"/>
                          <a:cs typeface="Arial"/>
                          <a:sym typeface="Arial"/>
                        </a:rPr>
                        <a:t>On a graph, X is real G D P, and Y is price level. Line A D sub 1 shifts left and becomes A D sub 2.</a:t>
                      </a:r>
                      <a:endParaRPr sz="100" u="none" strike="noStrike" cap="none" baseline="0" dirty="0">
                        <a:solidFill>
                          <a:schemeClr val="tx1"/>
                        </a:solidFill>
                        <a:latin typeface="+mn-lt"/>
                        <a:ea typeface="Arial"/>
                        <a:cs typeface="Arial"/>
                        <a:sym typeface="Arial"/>
                      </a:endParaRPr>
                    </a:p>
                  </a:txBody>
                  <a:tcPr marL="61200" marR="61200" marT="61200" marB="61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SzPts val="1800"/>
                        <a:buFont typeface="Arial"/>
                        <a:buNone/>
                      </a:pPr>
                      <a:r>
                        <a:rPr lang="en-US" sz="1600" u="none" strike="noStrike" cap="none" baseline="0" dirty="0">
                          <a:latin typeface="+mn-lt"/>
                          <a:ea typeface="Arial"/>
                          <a:cs typeface="Arial"/>
                          <a:sym typeface="Arial"/>
                        </a:rPr>
                        <a:t>consumption spending falls when personal taxes rise, and investment falls when business taxes rise.</a:t>
                      </a:r>
                      <a:endParaRPr sz="1600" u="none" strike="noStrike" cap="none" baseline="0" dirty="0">
                        <a:latin typeface="+mn-lt"/>
                        <a:ea typeface="Arial"/>
                        <a:cs typeface="Arial"/>
                        <a:sym typeface="Arial"/>
                      </a:endParaRPr>
                    </a:p>
                  </a:txBody>
                  <a:tcPr marL="61200" marR="61200" marT="61200" marB="61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76640809"/>
                  </a:ext>
                </a:extLst>
              </a:tr>
            </a:tbl>
          </a:graphicData>
        </a:graphic>
      </p:graphicFrame>
      <p:pic>
        <p:nvPicPr>
          <p:cNvPr id="11" name="Picture 10">
            <a:extLst>
              <a:ext uri="{FF2B5EF4-FFF2-40B4-BE49-F238E27FC236}">
                <a16:creationId xmlns:a16="http://schemas.microsoft.com/office/drawing/2014/main" id="{3E20E21F-E4CA-4F99-B5CF-A013AB4E817F}"/>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3984625" y="2276011"/>
            <a:ext cx="1174749" cy="746313"/>
          </a:xfrm>
          <a:prstGeom prst="rect">
            <a:avLst/>
          </a:prstGeom>
          <a:solidFill>
            <a:schemeClr val="lt1"/>
          </a:solidFill>
        </p:spPr>
      </p:pic>
      <p:pic>
        <p:nvPicPr>
          <p:cNvPr id="12" name="Picture 11">
            <a:extLst>
              <a:ext uri="{FF2B5EF4-FFF2-40B4-BE49-F238E27FC236}">
                <a16:creationId xmlns:a16="http://schemas.microsoft.com/office/drawing/2014/main" id="{1632342B-550F-4036-9E53-C2804E4E9D30}"/>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3984625" y="3301828"/>
            <a:ext cx="1239861" cy="787676"/>
          </a:xfrm>
          <a:prstGeom prst="rect">
            <a:avLst/>
          </a:prstGeom>
          <a:solidFill>
            <a:schemeClr val="lt1"/>
          </a:solidFill>
        </p:spPr>
      </p:pic>
      <p:sp>
        <p:nvSpPr>
          <p:cNvPr id="7" name="Content Placeholder 6"/>
          <p:cNvSpPr>
            <a:spLocks noGrp="1"/>
          </p:cNvSpPr>
          <p:nvPr>
            <p:ph sz="quarter" idx="14"/>
          </p:nvPr>
        </p:nvSpPr>
        <p:spPr>
          <a:xfrm>
            <a:off x="457200" y="4377864"/>
            <a:ext cx="8232128" cy="604447"/>
          </a:xfrm>
        </p:spPr>
        <p:txBody>
          <a:bodyPr tIns="0" bIns="0"/>
          <a:lstStyle/>
          <a:p>
            <a:pPr marL="432000" indent="-432000">
              <a:buFont typeface="+mj-lt"/>
              <a:buAutoNum type="arabicPeriod" startAt="2"/>
            </a:pPr>
            <a:r>
              <a:rPr lang="en-US" sz="1800" b="1" dirty="0"/>
              <a:t>Fiscal policy</a:t>
            </a:r>
            <a:r>
              <a:rPr lang="en-US" sz="1800" dirty="0"/>
              <a:t>: Changes in federal taxes and purchases that are intended to achieve macroeconomic policy objectives.</a:t>
            </a:r>
            <a:endParaRPr lang="en-IN" sz="1800" dirty="0"/>
          </a:p>
        </p:txBody>
      </p:sp>
      <p:sp>
        <p:nvSpPr>
          <p:cNvPr id="8" name="Content Placeholder 7"/>
          <p:cNvSpPr>
            <a:spLocks noGrp="1"/>
          </p:cNvSpPr>
          <p:nvPr>
            <p:ph sz="quarter" idx="15"/>
          </p:nvPr>
        </p:nvSpPr>
        <p:spPr>
          <a:xfrm>
            <a:off x="457200" y="5091168"/>
            <a:ext cx="8232128" cy="1165760"/>
          </a:xfrm>
        </p:spPr>
        <p:txBody>
          <a:bodyPr tIns="0" bIns="0"/>
          <a:lstStyle/>
          <a:p>
            <a:pPr marL="432" indent="0">
              <a:buNone/>
            </a:pPr>
            <a:r>
              <a:rPr lang="en-US" sz="1800" b="1" dirty="0"/>
              <a:t>Increasing or decreasing personal income taxes</a:t>
            </a:r>
            <a:r>
              <a:rPr lang="en-US" sz="1800" dirty="0"/>
              <a:t> affects disposable income and hence consumption. The government can also alter its </a:t>
            </a:r>
            <a:r>
              <a:rPr lang="en-US" sz="1800" b="1" dirty="0"/>
              <a:t>level of government purchases</a:t>
            </a:r>
            <a:r>
              <a:rPr lang="en-US" sz="1800" dirty="0"/>
              <a:t>. It could also alter </a:t>
            </a:r>
            <a:r>
              <a:rPr lang="en-US" sz="1800" b="1" dirty="0"/>
              <a:t>business taxes</a:t>
            </a:r>
            <a:r>
              <a:rPr lang="en-US" sz="1800" dirty="0"/>
              <a:t>, affecting the level of investment spending.</a:t>
            </a:r>
          </a:p>
        </p:txBody>
      </p:sp>
    </p:spTree>
    <p:extLst>
      <p:ext uri="{BB962C8B-B14F-4D97-AF65-F5344CB8AC3E}">
        <p14:creationId xmlns:p14="http://schemas.microsoft.com/office/powerpoint/2010/main" val="3969237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7">
                                            <p:txEl>
                                              <p:pRg st="0" end="0"/>
                                            </p:txEl>
                                          </p:spTgt>
                                        </p:tgtEl>
                                        <p:attrNameLst>
                                          <p:attrName>style.visibility</p:attrName>
                                        </p:attrNameLst>
                                      </p:cBhvr>
                                      <p:to>
                                        <p:strVal val="visible"/>
                                      </p:to>
                                    </p:set>
                                    <p:animEffect transition="in" filter="fade">
                                      <p:cBhvr>
                                        <p:cTn id="19" dur="500"/>
                                        <p:tgtEl>
                                          <p:spTgt spid="7">
                                            <p:txEl>
                                              <p:pRg st="0" end="0"/>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8">
                                            <p:txEl>
                                              <p:pRg st="0" end="0"/>
                                            </p:txEl>
                                          </p:spTgt>
                                        </p:tgtEl>
                                        <p:attrNameLst>
                                          <p:attrName>style.visibility</p:attrName>
                                        </p:attrNameLst>
                                      </p:cBhvr>
                                      <p:to>
                                        <p:strVal val="visible"/>
                                      </p:to>
                                    </p:set>
                                    <p:animEffect transition="in" filter="fade">
                                      <p:cBhvr>
                                        <p:cTn id="23" dur="5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8"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Table 13.1 Variables That Shift the Aggregate Demand Curve </a:t>
            </a:r>
            <a:r>
              <a:rPr lang="en-US" sz="2000" b="0" dirty="0"/>
              <a:t>(3 of 4)</a:t>
            </a:r>
            <a:endParaRPr lang="en-IN" sz="2000" dirty="0"/>
          </a:p>
        </p:txBody>
      </p:sp>
      <p:graphicFrame>
        <p:nvGraphicFramePr>
          <p:cNvPr id="3" name="Table 2"/>
          <p:cNvGraphicFramePr>
            <a:graphicFrameLocks noGrp="1"/>
          </p:cNvGraphicFramePr>
          <p:nvPr>
            <p:extLst>
              <p:ext uri="{D42A27DB-BD31-4B8C-83A1-F6EECF244321}">
                <p14:modId xmlns:p14="http://schemas.microsoft.com/office/powerpoint/2010/main" val="3703395157"/>
              </p:ext>
            </p:extLst>
          </p:nvPr>
        </p:nvGraphicFramePr>
        <p:xfrm>
          <a:off x="468311" y="1557337"/>
          <a:ext cx="8218488" cy="2956048"/>
        </p:xfrm>
        <a:graphic>
          <a:graphicData uri="http://schemas.openxmlformats.org/drawingml/2006/table">
            <a:tbl>
              <a:tblPr firstRow="1" bandRow="1">
                <a:tableStyleId>{2D5ABB26-0587-4C30-8999-92F81FD0307C}</a:tableStyleId>
              </a:tblPr>
              <a:tblGrid>
                <a:gridCol w="2739496">
                  <a:extLst>
                    <a:ext uri="{9D8B030D-6E8A-4147-A177-3AD203B41FA5}">
                      <a16:colId xmlns:a16="http://schemas.microsoft.com/office/drawing/2014/main" val="2554495288"/>
                    </a:ext>
                  </a:extLst>
                </a:gridCol>
                <a:gridCol w="2442716">
                  <a:extLst>
                    <a:ext uri="{9D8B030D-6E8A-4147-A177-3AD203B41FA5}">
                      <a16:colId xmlns:a16="http://schemas.microsoft.com/office/drawing/2014/main" val="2155983825"/>
                    </a:ext>
                  </a:extLst>
                </a:gridCol>
                <a:gridCol w="3036276">
                  <a:extLst>
                    <a:ext uri="{9D8B030D-6E8A-4147-A177-3AD203B41FA5}">
                      <a16:colId xmlns:a16="http://schemas.microsoft.com/office/drawing/2014/main" val="1823789509"/>
                    </a:ext>
                  </a:extLst>
                </a:gridCol>
              </a:tblGrid>
              <a:tr h="661532">
                <a:tc>
                  <a:txBody>
                    <a:bodyPr/>
                    <a:lstStyle/>
                    <a:p>
                      <a:pPr marL="0" marR="0" lvl="0" indent="0" algn="l" rtl="0">
                        <a:lnSpc>
                          <a:spcPct val="100000"/>
                        </a:lnSpc>
                        <a:spcBef>
                          <a:spcPts val="0"/>
                        </a:spcBef>
                        <a:spcAft>
                          <a:spcPts val="0"/>
                        </a:spcAft>
                        <a:buClr>
                          <a:srgbClr val="000000"/>
                        </a:buClr>
                        <a:buSzPts val="1800"/>
                        <a:buFont typeface="Arial"/>
                        <a:buNone/>
                      </a:pPr>
                      <a:r>
                        <a:rPr lang="en-US" sz="1600" b="1" u="none" strike="noStrike" cap="none" baseline="0" dirty="0">
                          <a:latin typeface="+mn-lt"/>
                          <a:sym typeface="Arial"/>
                        </a:rPr>
                        <a:t>An increase in …</a:t>
                      </a:r>
                      <a:endParaRPr sz="1600" b="1" u="none" strike="noStrike" cap="none" baseline="0" dirty="0">
                        <a:latin typeface="+mn-lt"/>
                        <a:ea typeface="Arial"/>
                        <a:cs typeface="Arial"/>
                        <a:sym typeface="Arial"/>
                      </a:endParaRPr>
                    </a:p>
                  </a:txBody>
                  <a:tcPr marL="61200" marR="61200" marT="61200" marB="6120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SzPts val="1800"/>
                        <a:buFont typeface="Arial"/>
                        <a:buNone/>
                      </a:pPr>
                      <a:r>
                        <a:rPr lang="en-US" sz="1600" b="1" u="none" strike="noStrike" cap="none" baseline="0" dirty="0">
                          <a:latin typeface="+mn-lt"/>
                          <a:sym typeface="Arial"/>
                        </a:rPr>
                        <a:t>shifts the aggregate</a:t>
                      </a:r>
                      <a:endParaRPr sz="1600" b="1" u="none" strike="noStrike" cap="none" baseline="0" dirty="0">
                        <a:latin typeface="+mn-lt"/>
                        <a:sym typeface="Arial"/>
                      </a:endParaRPr>
                    </a:p>
                    <a:p>
                      <a:pPr marL="0" marR="0" lvl="0" indent="0" algn="l" rtl="0">
                        <a:lnSpc>
                          <a:spcPct val="100000"/>
                        </a:lnSpc>
                        <a:spcBef>
                          <a:spcPts val="0"/>
                        </a:spcBef>
                        <a:spcAft>
                          <a:spcPts val="0"/>
                        </a:spcAft>
                        <a:buClr>
                          <a:srgbClr val="000000"/>
                        </a:buClr>
                        <a:buSzPts val="1800"/>
                        <a:buFont typeface="Arial"/>
                        <a:buNone/>
                      </a:pPr>
                      <a:r>
                        <a:rPr lang="en-US" sz="1600" b="1" u="none" strike="noStrike" cap="none" baseline="0" dirty="0">
                          <a:latin typeface="+mn-lt"/>
                          <a:sym typeface="Arial"/>
                        </a:rPr>
                        <a:t>demand curve …</a:t>
                      </a:r>
                      <a:endParaRPr sz="1600" b="1" u="none" strike="noStrike" cap="none" baseline="0" dirty="0">
                        <a:latin typeface="+mn-lt"/>
                        <a:ea typeface="Arial"/>
                        <a:cs typeface="Arial"/>
                        <a:sym typeface="Arial"/>
                      </a:endParaRPr>
                    </a:p>
                  </a:txBody>
                  <a:tcPr marL="61200" marR="61200" marT="61200" marB="6120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SzPts val="1800"/>
                        <a:buFont typeface="Arial"/>
                        <a:buNone/>
                      </a:pPr>
                      <a:r>
                        <a:rPr lang="en-US" sz="1600" b="1" u="none" strike="noStrike" cap="none" baseline="0" dirty="0">
                          <a:latin typeface="+mn-lt"/>
                          <a:sym typeface="Arial"/>
                        </a:rPr>
                        <a:t>because …</a:t>
                      </a:r>
                      <a:endParaRPr sz="1600" b="1" u="none" strike="noStrike" cap="none" baseline="0" dirty="0">
                        <a:latin typeface="+mn-lt"/>
                        <a:ea typeface="Arial"/>
                        <a:cs typeface="Arial"/>
                        <a:sym typeface="Arial"/>
                      </a:endParaRPr>
                    </a:p>
                  </a:txBody>
                  <a:tcPr marL="61200" marR="61200" marT="61200" marB="6120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25162303"/>
                  </a:ext>
                </a:extLst>
              </a:tr>
              <a:tr h="1016700">
                <a:tc>
                  <a:txBody>
                    <a:bodyPr/>
                    <a:lstStyle/>
                    <a:p>
                      <a:pPr marL="0" marR="0" lvl="0" indent="0" algn="l" rtl="0">
                        <a:lnSpc>
                          <a:spcPct val="100000"/>
                        </a:lnSpc>
                        <a:spcBef>
                          <a:spcPts val="0"/>
                        </a:spcBef>
                        <a:spcAft>
                          <a:spcPts val="0"/>
                        </a:spcAft>
                        <a:buClr>
                          <a:srgbClr val="000000"/>
                        </a:buClr>
                        <a:buSzPts val="1800"/>
                        <a:buFont typeface="Arial"/>
                        <a:buNone/>
                      </a:pPr>
                      <a:r>
                        <a:rPr lang="en-US" sz="1600" b="0" u="none" strike="noStrike" cap="none" baseline="0" dirty="0">
                          <a:latin typeface="+mn-lt"/>
                          <a:ea typeface="Arial"/>
                          <a:cs typeface="Arial"/>
                          <a:sym typeface="Arial"/>
                        </a:rPr>
                        <a:t>households’ expectations of their future incomes</a:t>
                      </a:r>
                      <a:endParaRPr sz="1600" b="0" u="none" strike="noStrike" cap="none" baseline="0" dirty="0">
                        <a:latin typeface="+mn-lt"/>
                        <a:ea typeface="Arial"/>
                        <a:cs typeface="Arial"/>
                        <a:sym typeface="Arial"/>
                      </a:endParaRPr>
                    </a:p>
                  </a:txBody>
                  <a:tcPr marL="61200" marR="61200" marT="61200" marB="61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a:lnSpc>
                          <a:spcPct val="100000"/>
                        </a:lnSpc>
                        <a:spcBef>
                          <a:spcPts val="0"/>
                        </a:spcBef>
                        <a:spcAft>
                          <a:spcPts val="0"/>
                        </a:spcAft>
                        <a:buClr>
                          <a:srgbClr val="000000"/>
                        </a:buClr>
                        <a:buSzPts val="1800"/>
                        <a:buFont typeface="Arial"/>
                        <a:buNone/>
                      </a:pPr>
                      <a:r>
                        <a:rPr lang="en-US" sz="100" b="0" u="none" strike="noStrike" cap="none" baseline="0" dirty="0">
                          <a:solidFill>
                            <a:schemeClr val="tx1"/>
                          </a:solidFill>
                          <a:latin typeface="+mn-lt"/>
                          <a:ea typeface="Arial"/>
                          <a:cs typeface="Arial"/>
                          <a:sym typeface="Arial"/>
                        </a:rPr>
                        <a:t>On a graph, X is real G D P, and Y is price level. Line A D sub 1 shifts right and becomes A D sub 2.</a:t>
                      </a:r>
                      <a:endParaRPr sz="100" b="0" u="none" strike="noStrike" cap="none" baseline="0" dirty="0">
                        <a:solidFill>
                          <a:schemeClr val="tx1"/>
                        </a:solidFill>
                        <a:latin typeface="+mn-lt"/>
                        <a:ea typeface="Arial"/>
                        <a:cs typeface="Arial"/>
                        <a:sym typeface="Arial"/>
                      </a:endParaRPr>
                    </a:p>
                  </a:txBody>
                  <a:tcPr marL="61200" marR="61200" marT="61200" marB="61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SzPts val="1800"/>
                        <a:buFont typeface="Arial"/>
                        <a:buNone/>
                      </a:pPr>
                      <a:r>
                        <a:rPr lang="en-US" sz="1600" b="0" u="none" strike="noStrike" cap="none" baseline="0" dirty="0">
                          <a:latin typeface="+mn-lt"/>
                          <a:ea typeface="Arial"/>
                          <a:cs typeface="Arial"/>
                          <a:sym typeface="Arial"/>
                        </a:rPr>
                        <a:t>consumption spending and the residential investment component of investment spending increase.</a:t>
                      </a:r>
                      <a:endParaRPr sz="1600" b="0" u="none" strike="noStrike" cap="none" baseline="0" dirty="0">
                        <a:latin typeface="+mn-lt"/>
                        <a:ea typeface="Arial"/>
                        <a:cs typeface="Arial"/>
                        <a:sym typeface="Arial"/>
                      </a:endParaRPr>
                    </a:p>
                  </a:txBody>
                  <a:tcPr marL="61200" marR="61200" marT="61200" marB="61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99797886"/>
                  </a:ext>
                </a:extLst>
              </a:tr>
              <a:tr h="1196756">
                <a:tc>
                  <a:txBody>
                    <a:bodyPr/>
                    <a:lstStyle/>
                    <a:p>
                      <a:pPr marL="0" marR="0" lvl="0" indent="0" algn="l" rtl="0">
                        <a:lnSpc>
                          <a:spcPct val="100000"/>
                        </a:lnSpc>
                        <a:spcBef>
                          <a:spcPts val="0"/>
                        </a:spcBef>
                        <a:spcAft>
                          <a:spcPts val="0"/>
                        </a:spcAft>
                        <a:buClr>
                          <a:srgbClr val="000000"/>
                        </a:buClr>
                        <a:buSzPts val="1800"/>
                        <a:buFont typeface="Arial"/>
                        <a:buNone/>
                      </a:pPr>
                      <a:r>
                        <a:rPr lang="en-US" sz="1600" u="none" strike="noStrike" cap="none" baseline="0" dirty="0">
                          <a:latin typeface="+mn-lt"/>
                          <a:ea typeface="Arial"/>
                          <a:cs typeface="Arial"/>
                          <a:sym typeface="Arial"/>
                        </a:rPr>
                        <a:t>firms’ expectations of the future profitability of investment spending</a:t>
                      </a:r>
                      <a:endParaRPr sz="1600" u="none" strike="noStrike" cap="none" baseline="0" dirty="0">
                        <a:latin typeface="+mn-lt"/>
                        <a:ea typeface="Arial"/>
                        <a:cs typeface="Arial"/>
                        <a:sym typeface="Arial"/>
                      </a:endParaRPr>
                    </a:p>
                  </a:txBody>
                  <a:tcPr marL="61200" marR="61200" marT="61200" marB="61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a:lnSpc>
                          <a:spcPct val="100000"/>
                        </a:lnSpc>
                        <a:spcBef>
                          <a:spcPts val="0"/>
                        </a:spcBef>
                        <a:spcAft>
                          <a:spcPts val="0"/>
                        </a:spcAft>
                        <a:buClr>
                          <a:srgbClr val="000000"/>
                        </a:buClr>
                        <a:buSzPts val="1800"/>
                        <a:buFont typeface="Arial"/>
                        <a:buNone/>
                      </a:pPr>
                      <a:r>
                        <a:rPr lang="en-US" sz="100" u="none" strike="noStrike" cap="none" baseline="0" dirty="0">
                          <a:solidFill>
                            <a:schemeClr val="tx1"/>
                          </a:solidFill>
                          <a:latin typeface="+mn-lt"/>
                          <a:ea typeface="Arial"/>
                          <a:cs typeface="Arial"/>
                          <a:sym typeface="Arial"/>
                        </a:rPr>
                        <a:t>On a graph, X is real G D P, and Y is price level. Line A D sub 1 shifts right and becomes A D sub 2.</a:t>
                      </a:r>
                      <a:endParaRPr sz="100" u="none" strike="noStrike" cap="none" baseline="0" dirty="0">
                        <a:solidFill>
                          <a:schemeClr val="tx1"/>
                        </a:solidFill>
                        <a:latin typeface="+mn-lt"/>
                        <a:ea typeface="Arial"/>
                        <a:cs typeface="Arial"/>
                        <a:sym typeface="Arial"/>
                      </a:endParaRPr>
                    </a:p>
                  </a:txBody>
                  <a:tcPr marL="61200" marR="61200" marT="61200" marB="61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SzPts val="1800"/>
                        <a:buFont typeface="Arial"/>
                        <a:buNone/>
                      </a:pPr>
                      <a:r>
                        <a:rPr lang="en-US" sz="1600" u="none" strike="noStrike" cap="none" baseline="0" dirty="0">
                          <a:latin typeface="+mn-lt"/>
                          <a:ea typeface="Arial"/>
                          <a:cs typeface="Arial"/>
                          <a:sym typeface="Arial"/>
                        </a:rPr>
                        <a:t>investment spending increases.</a:t>
                      </a:r>
                      <a:endParaRPr sz="1600" u="none" strike="noStrike" cap="none" baseline="0" dirty="0">
                        <a:latin typeface="+mn-lt"/>
                        <a:ea typeface="Arial"/>
                        <a:cs typeface="Arial"/>
                        <a:sym typeface="Arial"/>
                      </a:endParaRPr>
                    </a:p>
                  </a:txBody>
                  <a:tcPr marL="61200" marR="61200" marT="61200" marB="61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30698061"/>
                  </a:ext>
                </a:extLst>
              </a:tr>
            </a:tbl>
          </a:graphicData>
        </a:graphic>
      </p:graphicFrame>
      <p:pic>
        <p:nvPicPr>
          <p:cNvPr id="9" name="Picture 8">
            <a:extLst>
              <a:ext uri="{FF2B5EF4-FFF2-40B4-BE49-F238E27FC236}">
                <a16:creationId xmlns:a16="http://schemas.microsoft.com/office/drawing/2014/main" id="{4B642924-DE42-438C-9540-C6DF8400D524}"/>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3852061" y="2325022"/>
            <a:ext cx="1352708" cy="860813"/>
          </a:xfrm>
          <a:prstGeom prst="rect">
            <a:avLst/>
          </a:prstGeom>
          <a:solidFill>
            <a:schemeClr val="bg1"/>
          </a:solidFill>
        </p:spPr>
      </p:pic>
      <p:pic>
        <p:nvPicPr>
          <p:cNvPr id="10" name="Picture 9">
            <a:extLst>
              <a:ext uri="{FF2B5EF4-FFF2-40B4-BE49-F238E27FC236}">
                <a16:creationId xmlns:a16="http://schemas.microsoft.com/office/drawing/2014/main" id="{2B5584CA-5F7E-418F-9D2A-3BBAED656508}"/>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3852061" y="3493515"/>
            <a:ext cx="1419038" cy="903790"/>
          </a:xfrm>
          <a:prstGeom prst="rect">
            <a:avLst/>
          </a:prstGeom>
          <a:solidFill>
            <a:schemeClr val="bg1"/>
          </a:solidFill>
        </p:spPr>
      </p:pic>
      <p:sp>
        <p:nvSpPr>
          <p:cNvPr id="5" name="Content Placeholder 4"/>
          <p:cNvSpPr>
            <a:spLocks noGrp="1"/>
          </p:cNvSpPr>
          <p:nvPr>
            <p:ph sz="quarter" idx="14"/>
          </p:nvPr>
        </p:nvSpPr>
        <p:spPr>
          <a:xfrm>
            <a:off x="457200" y="4666934"/>
            <a:ext cx="8232128" cy="1335280"/>
          </a:xfrm>
        </p:spPr>
        <p:txBody>
          <a:bodyPr/>
          <a:lstStyle/>
          <a:p>
            <a:pPr marL="432" indent="0">
              <a:buNone/>
            </a:pPr>
            <a:r>
              <a:rPr lang="en-US" sz="2000" b="1" dirty="0">
                <a:solidFill>
                  <a:schemeClr val="tx1"/>
                </a:solidFill>
              </a:rPr>
              <a:t>Households or firms could become more optimistic</a:t>
            </a:r>
            <a:r>
              <a:rPr lang="en-US" sz="2000" dirty="0">
                <a:solidFill>
                  <a:schemeClr val="tx1"/>
                </a:solidFill>
              </a:rPr>
              <a:t> about the future, increasing consumption or investment, respectively.</a:t>
            </a:r>
          </a:p>
          <a:p>
            <a:pPr marL="432" indent="0">
              <a:buNone/>
            </a:pPr>
            <a:r>
              <a:rPr lang="en-US" sz="2000" dirty="0">
                <a:solidFill>
                  <a:schemeClr val="tx1"/>
                </a:solidFill>
              </a:rPr>
              <a:t>Of course, the opposite could also occur.</a:t>
            </a:r>
          </a:p>
        </p:txBody>
      </p:sp>
    </p:spTree>
    <p:extLst>
      <p:ext uri="{BB962C8B-B14F-4D97-AF65-F5344CB8AC3E}">
        <p14:creationId xmlns:p14="http://schemas.microsoft.com/office/powerpoint/2010/main" val="1332320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5">
                                            <p:txEl>
                                              <p:pRg st="0" end="0"/>
                                            </p:txEl>
                                          </p:spTgt>
                                        </p:tgtEl>
                                        <p:attrNameLst>
                                          <p:attrName>style.visibility</p:attrName>
                                        </p:attrNameLst>
                                      </p:cBhvr>
                                      <p:to>
                                        <p:strVal val="visible"/>
                                      </p:to>
                                    </p:set>
                                    <p:animEffect transition="in" filter="fade">
                                      <p:cBhvr>
                                        <p:cTn id="19" dur="500"/>
                                        <p:tgtEl>
                                          <p:spTgt spid="5">
                                            <p:txEl>
                                              <p:pRg st="0" end="0"/>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5">
                                            <p:txEl>
                                              <p:pRg st="1" end="1"/>
                                            </p:txEl>
                                          </p:spTgt>
                                        </p:tgtEl>
                                        <p:attrNameLst>
                                          <p:attrName>style.visibility</p:attrName>
                                        </p:attrNameLst>
                                      </p:cBhvr>
                                      <p:to>
                                        <p:strVal val="visible"/>
                                      </p:to>
                                    </p:set>
                                    <p:animEffect transition="in" filter="fade">
                                      <p:cBhvr>
                                        <p:cTn id="23" dur="5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Table 13.1 Variables That Shift the Aggregate Demand Curve </a:t>
            </a:r>
            <a:r>
              <a:rPr lang="en-US" sz="2000" b="0" dirty="0"/>
              <a:t>(4 of 4)</a:t>
            </a:r>
            <a:endParaRPr lang="en-IN" sz="2000" dirty="0"/>
          </a:p>
        </p:txBody>
      </p:sp>
      <p:graphicFrame>
        <p:nvGraphicFramePr>
          <p:cNvPr id="3" name="Table 2"/>
          <p:cNvGraphicFramePr>
            <a:graphicFrameLocks noGrp="1"/>
          </p:cNvGraphicFramePr>
          <p:nvPr>
            <p:extLst>
              <p:ext uri="{D42A27DB-BD31-4B8C-83A1-F6EECF244321}">
                <p14:modId xmlns:p14="http://schemas.microsoft.com/office/powerpoint/2010/main" val="268078289"/>
              </p:ext>
            </p:extLst>
          </p:nvPr>
        </p:nvGraphicFramePr>
        <p:xfrm>
          <a:off x="468311" y="1662527"/>
          <a:ext cx="8218488" cy="2698457"/>
        </p:xfrm>
        <a:graphic>
          <a:graphicData uri="http://schemas.openxmlformats.org/drawingml/2006/table">
            <a:tbl>
              <a:tblPr firstRow="1" bandRow="1">
                <a:tableStyleId>{2D5ABB26-0587-4C30-8999-92F81FD0307C}</a:tableStyleId>
              </a:tblPr>
              <a:tblGrid>
                <a:gridCol w="2739496">
                  <a:extLst>
                    <a:ext uri="{9D8B030D-6E8A-4147-A177-3AD203B41FA5}">
                      <a16:colId xmlns:a16="http://schemas.microsoft.com/office/drawing/2014/main" val="1176046413"/>
                    </a:ext>
                  </a:extLst>
                </a:gridCol>
                <a:gridCol w="2739496">
                  <a:extLst>
                    <a:ext uri="{9D8B030D-6E8A-4147-A177-3AD203B41FA5}">
                      <a16:colId xmlns:a16="http://schemas.microsoft.com/office/drawing/2014/main" val="3221750565"/>
                    </a:ext>
                  </a:extLst>
                </a:gridCol>
                <a:gridCol w="2739496">
                  <a:extLst>
                    <a:ext uri="{9D8B030D-6E8A-4147-A177-3AD203B41FA5}">
                      <a16:colId xmlns:a16="http://schemas.microsoft.com/office/drawing/2014/main" val="39477933"/>
                    </a:ext>
                  </a:extLst>
                </a:gridCol>
              </a:tblGrid>
              <a:tr h="564858">
                <a:tc>
                  <a:txBody>
                    <a:bodyPr/>
                    <a:lstStyle/>
                    <a:p>
                      <a:pPr marL="0" marR="0" lvl="0" indent="0" algn="l" rtl="0">
                        <a:lnSpc>
                          <a:spcPct val="100000"/>
                        </a:lnSpc>
                        <a:spcBef>
                          <a:spcPts val="0"/>
                        </a:spcBef>
                        <a:spcAft>
                          <a:spcPts val="0"/>
                        </a:spcAft>
                        <a:buClr>
                          <a:srgbClr val="000000"/>
                        </a:buClr>
                        <a:buSzPts val="1800"/>
                        <a:buFont typeface="Arial"/>
                        <a:buNone/>
                      </a:pPr>
                      <a:r>
                        <a:rPr lang="en-US" sz="1600" b="1" u="none" strike="noStrike" cap="none" baseline="0" dirty="0">
                          <a:latin typeface="+mn-lt"/>
                          <a:sym typeface="Arial"/>
                        </a:rPr>
                        <a:t>An increase in …</a:t>
                      </a:r>
                      <a:endParaRPr sz="1600" b="1" u="none" strike="noStrike" cap="none" baseline="0" dirty="0">
                        <a:latin typeface="+mn-lt"/>
                        <a:ea typeface="Arial"/>
                        <a:cs typeface="Arial"/>
                        <a:sym typeface="Arial"/>
                      </a:endParaRPr>
                    </a:p>
                  </a:txBody>
                  <a:tcPr marL="61200" marR="61200" marT="61200" marB="6120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SzPts val="1800"/>
                        <a:buFont typeface="Arial"/>
                        <a:buNone/>
                      </a:pPr>
                      <a:r>
                        <a:rPr lang="en-US" sz="1600" b="1" u="none" strike="noStrike" cap="none" baseline="0" dirty="0">
                          <a:latin typeface="+mn-lt"/>
                          <a:sym typeface="Arial"/>
                        </a:rPr>
                        <a:t>shifts the aggregate</a:t>
                      </a:r>
                      <a:endParaRPr sz="1600" b="1" u="none" strike="noStrike" cap="none" baseline="0" dirty="0">
                        <a:latin typeface="+mn-lt"/>
                        <a:sym typeface="Arial"/>
                      </a:endParaRPr>
                    </a:p>
                    <a:p>
                      <a:pPr marL="0" marR="0" lvl="0" indent="0" algn="l" rtl="0">
                        <a:lnSpc>
                          <a:spcPct val="100000"/>
                        </a:lnSpc>
                        <a:spcBef>
                          <a:spcPts val="0"/>
                        </a:spcBef>
                        <a:spcAft>
                          <a:spcPts val="0"/>
                        </a:spcAft>
                        <a:buClr>
                          <a:srgbClr val="000000"/>
                        </a:buClr>
                        <a:buSzPts val="1800"/>
                        <a:buFont typeface="Arial"/>
                        <a:buNone/>
                      </a:pPr>
                      <a:r>
                        <a:rPr lang="en-US" sz="1600" b="1" u="none" strike="noStrike" cap="none" baseline="0" dirty="0">
                          <a:latin typeface="+mn-lt"/>
                          <a:sym typeface="Arial"/>
                        </a:rPr>
                        <a:t>demand curve …</a:t>
                      </a:r>
                      <a:endParaRPr sz="1600" b="1" u="none" strike="noStrike" cap="none" baseline="0" dirty="0">
                        <a:latin typeface="+mn-lt"/>
                        <a:ea typeface="Arial"/>
                        <a:cs typeface="Arial"/>
                        <a:sym typeface="Arial"/>
                      </a:endParaRPr>
                    </a:p>
                  </a:txBody>
                  <a:tcPr marL="61200" marR="61200" marT="61200" marB="6120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SzPts val="1800"/>
                        <a:buFont typeface="Arial"/>
                        <a:buNone/>
                      </a:pPr>
                      <a:r>
                        <a:rPr lang="en-US" sz="1600" b="1" u="none" strike="noStrike" cap="none" baseline="0" dirty="0">
                          <a:latin typeface="+mn-lt"/>
                          <a:sym typeface="Arial"/>
                        </a:rPr>
                        <a:t>because …</a:t>
                      </a:r>
                      <a:endParaRPr sz="1600" b="1" u="none" strike="noStrike" cap="none" baseline="0" dirty="0">
                        <a:latin typeface="+mn-lt"/>
                        <a:ea typeface="Arial"/>
                        <a:cs typeface="Arial"/>
                        <a:sym typeface="Arial"/>
                      </a:endParaRPr>
                    </a:p>
                  </a:txBody>
                  <a:tcPr marL="61200" marR="61200" marT="61200" marB="6120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96144357"/>
                  </a:ext>
                </a:extLst>
              </a:tr>
              <a:tr h="962962">
                <a:tc>
                  <a:txBody>
                    <a:bodyPr/>
                    <a:lstStyle/>
                    <a:p>
                      <a:pPr marL="0" marR="0" lvl="0" indent="0" algn="l" rtl="0">
                        <a:lnSpc>
                          <a:spcPct val="100000"/>
                        </a:lnSpc>
                        <a:spcBef>
                          <a:spcPts val="0"/>
                        </a:spcBef>
                        <a:spcAft>
                          <a:spcPts val="0"/>
                        </a:spcAft>
                        <a:buClr>
                          <a:srgbClr val="000000"/>
                        </a:buClr>
                        <a:buSzPts val="1800"/>
                        <a:buFont typeface="Arial"/>
                        <a:buNone/>
                      </a:pPr>
                      <a:r>
                        <a:rPr lang="en-US" sz="1600" b="0" u="none" strike="noStrike" cap="none" baseline="0" dirty="0">
                          <a:latin typeface="+mn-lt"/>
                          <a:ea typeface="Arial"/>
                          <a:cs typeface="Arial"/>
                          <a:sym typeface="Arial"/>
                        </a:rPr>
                        <a:t>the growth rate of domestic G</a:t>
                      </a:r>
                      <a:r>
                        <a:rPr lang="en-US" sz="100" b="0" u="none" strike="noStrike" cap="none" baseline="0" dirty="0">
                          <a:latin typeface="+mn-lt"/>
                          <a:ea typeface="Arial"/>
                          <a:cs typeface="Arial"/>
                          <a:sym typeface="Arial"/>
                        </a:rPr>
                        <a:t> </a:t>
                      </a:r>
                      <a:r>
                        <a:rPr lang="en-US" sz="1600" b="0" u="none" strike="noStrike" cap="none" baseline="0" dirty="0">
                          <a:latin typeface="+mn-lt"/>
                          <a:ea typeface="Arial"/>
                          <a:cs typeface="Arial"/>
                          <a:sym typeface="Arial"/>
                        </a:rPr>
                        <a:t>D</a:t>
                      </a:r>
                      <a:r>
                        <a:rPr lang="en-US" sz="100" b="0" u="none" strike="noStrike" cap="none" baseline="0" dirty="0">
                          <a:latin typeface="+mn-lt"/>
                          <a:ea typeface="Arial"/>
                          <a:cs typeface="Arial"/>
                          <a:sym typeface="Arial"/>
                        </a:rPr>
                        <a:t> </a:t>
                      </a:r>
                      <a:r>
                        <a:rPr lang="en-US" sz="1600" b="0" u="none" strike="noStrike" cap="none" baseline="0" dirty="0">
                          <a:latin typeface="+mn-lt"/>
                          <a:ea typeface="Arial"/>
                          <a:cs typeface="Arial"/>
                          <a:sym typeface="Arial"/>
                        </a:rPr>
                        <a:t>P relative to the growth rate of foreign G</a:t>
                      </a:r>
                      <a:r>
                        <a:rPr lang="en-US" sz="100" b="0" u="none" strike="noStrike" cap="none" baseline="0" dirty="0">
                          <a:latin typeface="+mn-lt"/>
                          <a:ea typeface="Arial"/>
                          <a:cs typeface="Arial"/>
                          <a:sym typeface="Arial"/>
                        </a:rPr>
                        <a:t> </a:t>
                      </a:r>
                      <a:r>
                        <a:rPr lang="en-US" sz="1600" b="0" u="none" strike="noStrike" cap="none" baseline="0" dirty="0">
                          <a:latin typeface="+mn-lt"/>
                          <a:ea typeface="Arial"/>
                          <a:cs typeface="Arial"/>
                          <a:sym typeface="Arial"/>
                        </a:rPr>
                        <a:t>D</a:t>
                      </a:r>
                      <a:r>
                        <a:rPr lang="en-US" sz="100" b="0" u="none" strike="noStrike" cap="none" baseline="0" dirty="0">
                          <a:latin typeface="+mn-lt"/>
                          <a:ea typeface="Arial"/>
                          <a:cs typeface="Arial"/>
                          <a:sym typeface="Arial"/>
                        </a:rPr>
                        <a:t> </a:t>
                      </a:r>
                      <a:r>
                        <a:rPr lang="en-US" sz="1600" b="0" u="none" strike="noStrike" cap="none" baseline="0" dirty="0">
                          <a:latin typeface="+mn-lt"/>
                          <a:ea typeface="Arial"/>
                          <a:cs typeface="Arial"/>
                          <a:sym typeface="Arial"/>
                        </a:rPr>
                        <a:t>P</a:t>
                      </a:r>
                      <a:endParaRPr sz="1600" b="0" u="none" strike="noStrike" cap="none" baseline="0" dirty="0">
                        <a:latin typeface="+mn-lt"/>
                        <a:ea typeface="Arial"/>
                        <a:cs typeface="Arial"/>
                        <a:sym typeface="Arial"/>
                      </a:endParaRPr>
                    </a:p>
                  </a:txBody>
                  <a:tcPr marL="61200" marR="61200" marT="61200" marB="61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a:lnSpc>
                          <a:spcPct val="100000"/>
                        </a:lnSpc>
                        <a:spcBef>
                          <a:spcPts val="0"/>
                        </a:spcBef>
                        <a:spcAft>
                          <a:spcPts val="0"/>
                        </a:spcAft>
                        <a:buClr>
                          <a:srgbClr val="000000"/>
                        </a:buClr>
                        <a:buSzPts val="1800"/>
                        <a:buFont typeface="Arial"/>
                        <a:buNone/>
                      </a:pPr>
                      <a:r>
                        <a:rPr lang="en-US" sz="100" b="0" u="none" strike="noStrike" cap="none" baseline="0" dirty="0">
                          <a:solidFill>
                            <a:schemeClr val="tx1"/>
                          </a:solidFill>
                          <a:latin typeface="+mn-lt"/>
                          <a:ea typeface="Arial"/>
                          <a:cs typeface="Arial"/>
                          <a:sym typeface="Arial"/>
                        </a:rPr>
                        <a:t>On a graph, X is real G D P, and Y is price level. Line A D sub 1 shifts left and becomes A D sub 2.</a:t>
                      </a:r>
                      <a:endParaRPr sz="100" b="0" u="none" strike="noStrike" cap="none" baseline="0" dirty="0">
                        <a:solidFill>
                          <a:schemeClr val="tx1"/>
                        </a:solidFill>
                        <a:latin typeface="+mn-lt"/>
                        <a:ea typeface="Arial"/>
                        <a:cs typeface="Arial"/>
                        <a:sym typeface="Arial"/>
                      </a:endParaRPr>
                    </a:p>
                  </a:txBody>
                  <a:tcPr marL="61200" marR="61200" marT="61200" marB="61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SzPts val="1800"/>
                        <a:buFont typeface="Arial"/>
                        <a:buNone/>
                      </a:pPr>
                      <a:r>
                        <a:rPr lang="en-US" sz="1600" b="0" u="none" strike="noStrike" cap="none" baseline="0" dirty="0">
                          <a:latin typeface="+mn-lt"/>
                          <a:ea typeface="Arial"/>
                          <a:cs typeface="Arial"/>
                          <a:sym typeface="Arial"/>
                        </a:rPr>
                        <a:t>imports will increase faster than exports, reducing net exports.</a:t>
                      </a:r>
                      <a:endParaRPr sz="1600" b="0" u="none" strike="noStrike" cap="none" baseline="0" dirty="0">
                        <a:latin typeface="+mn-lt"/>
                        <a:ea typeface="Arial"/>
                        <a:cs typeface="Arial"/>
                        <a:sym typeface="Arial"/>
                      </a:endParaRPr>
                    </a:p>
                  </a:txBody>
                  <a:tcPr marL="61200" marR="61200" marT="61200" marB="61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34753267"/>
                  </a:ext>
                </a:extLst>
              </a:tr>
              <a:tr h="1125415">
                <a:tc>
                  <a:txBody>
                    <a:bodyPr/>
                    <a:lstStyle/>
                    <a:p>
                      <a:pPr marL="0" marR="0" lvl="0" indent="0" algn="l" rtl="0">
                        <a:lnSpc>
                          <a:spcPct val="100000"/>
                        </a:lnSpc>
                        <a:spcBef>
                          <a:spcPts val="0"/>
                        </a:spcBef>
                        <a:spcAft>
                          <a:spcPts val="0"/>
                        </a:spcAft>
                        <a:buClr>
                          <a:srgbClr val="000000"/>
                        </a:buClr>
                        <a:buSzPts val="1800"/>
                        <a:buFont typeface="Arial"/>
                        <a:buNone/>
                      </a:pPr>
                      <a:r>
                        <a:rPr lang="en-US" sz="1600" u="none" strike="noStrike" cap="none" baseline="0" dirty="0">
                          <a:latin typeface="+mn-lt"/>
                          <a:ea typeface="Arial"/>
                          <a:cs typeface="Arial"/>
                          <a:sym typeface="Arial"/>
                        </a:rPr>
                        <a:t>the exchange rate (the value of the dollar) relative to foreign currencies</a:t>
                      </a:r>
                      <a:endParaRPr sz="1600" u="none" strike="noStrike" cap="none" baseline="0" dirty="0">
                        <a:latin typeface="+mn-lt"/>
                        <a:ea typeface="Arial"/>
                        <a:cs typeface="Arial"/>
                        <a:sym typeface="Arial"/>
                      </a:endParaRPr>
                    </a:p>
                  </a:txBody>
                  <a:tcPr marL="61200" marR="61200" marT="61200" marB="61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a:lnSpc>
                          <a:spcPct val="100000"/>
                        </a:lnSpc>
                        <a:spcBef>
                          <a:spcPts val="0"/>
                        </a:spcBef>
                        <a:spcAft>
                          <a:spcPts val="0"/>
                        </a:spcAft>
                        <a:buClr>
                          <a:srgbClr val="000000"/>
                        </a:buClr>
                        <a:buSzPts val="1800"/>
                        <a:buFont typeface="Arial"/>
                        <a:buNone/>
                      </a:pPr>
                      <a:r>
                        <a:rPr lang="en-US" sz="100" u="none" strike="noStrike" cap="none" baseline="0" dirty="0">
                          <a:solidFill>
                            <a:schemeClr val="tx1"/>
                          </a:solidFill>
                          <a:latin typeface="+mn-lt"/>
                          <a:ea typeface="Arial"/>
                          <a:cs typeface="Arial"/>
                          <a:sym typeface="Arial"/>
                        </a:rPr>
                        <a:t>On a graph, X is real G D P, and Y is price level. Line A D sub 1 shifts left and becomes A D sub 2.</a:t>
                      </a:r>
                      <a:endParaRPr sz="100" u="none" strike="noStrike" cap="none" baseline="0" dirty="0">
                        <a:solidFill>
                          <a:schemeClr val="tx1"/>
                        </a:solidFill>
                        <a:latin typeface="+mn-lt"/>
                        <a:ea typeface="Arial"/>
                        <a:cs typeface="Arial"/>
                        <a:sym typeface="Arial"/>
                      </a:endParaRPr>
                    </a:p>
                  </a:txBody>
                  <a:tcPr marL="61200" marR="61200" marT="61200" marB="61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SzPts val="1800"/>
                        <a:buFont typeface="Arial"/>
                        <a:buNone/>
                      </a:pPr>
                      <a:r>
                        <a:rPr lang="en-US" sz="1600" u="none" strike="noStrike" cap="none" baseline="0" dirty="0">
                          <a:latin typeface="+mn-lt"/>
                          <a:ea typeface="Arial"/>
                          <a:cs typeface="Arial"/>
                          <a:sym typeface="Arial"/>
                        </a:rPr>
                        <a:t>imports will rise and exports will fall, reducing net exports.</a:t>
                      </a:r>
                      <a:endParaRPr sz="1600" u="none" strike="noStrike" cap="none" baseline="0" dirty="0">
                        <a:latin typeface="+mn-lt"/>
                        <a:ea typeface="Arial"/>
                        <a:cs typeface="Arial"/>
                        <a:sym typeface="Arial"/>
                      </a:endParaRPr>
                    </a:p>
                  </a:txBody>
                  <a:tcPr marL="61200" marR="61200" marT="61200" marB="61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23900238"/>
                  </a:ext>
                </a:extLst>
              </a:tr>
            </a:tbl>
          </a:graphicData>
        </a:graphic>
      </p:graphicFrame>
      <p:pic>
        <p:nvPicPr>
          <p:cNvPr id="7" name="Picture 6">
            <a:extLst>
              <a:ext uri="{FF2B5EF4-FFF2-40B4-BE49-F238E27FC236}">
                <a16:creationId xmlns:a16="http://schemas.microsoft.com/office/drawing/2014/main" id="{3DBAC9C8-04A0-4CF3-929C-B4916AC3BB3F}"/>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3889886" y="2312286"/>
            <a:ext cx="1364227" cy="866636"/>
          </a:xfrm>
          <a:prstGeom prst="rect">
            <a:avLst/>
          </a:prstGeom>
          <a:solidFill>
            <a:schemeClr val="bg1"/>
          </a:solidFill>
        </p:spPr>
      </p:pic>
      <p:pic>
        <p:nvPicPr>
          <p:cNvPr id="8" name="Picture 7">
            <a:extLst>
              <a:ext uri="{FF2B5EF4-FFF2-40B4-BE49-F238E27FC236}">
                <a16:creationId xmlns:a16="http://schemas.microsoft.com/office/drawing/2014/main" id="{5C6DAAD8-94DB-4868-8E7C-670BC2E872C0}"/>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3889886" y="3290511"/>
            <a:ext cx="1487500" cy="947827"/>
          </a:xfrm>
          <a:prstGeom prst="rect">
            <a:avLst/>
          </a:prstGeom>
          <a:solidFill>
            <a:schemeClr val="bg1"/>
          </a:solidFill>
        </p:spPr>
      </p:pic>
      <p:sp>
        <p:nvSpPr>
          <p:cNvPr id="5" name="Content Placeholder 4"/>
          <p:cNvSpPr>
            <a:spLocks noGrp="1"/>
          </p:cNvSpPr>
          <p:nvPr>
            <p:ph sz="quarter" idx="14"/>
          </p:nvPr>
        </p:nvSpPr>
        <p:spPr>
          <a:xfrm>
            <a:off x="457200" y="4483509"/>
            <a:ext cx="8229600" cy="1753168"/>
          </a:xfrm>
        </p:spPr>
        <p:txBody>
          <a:bodyPr/>
          <a:lstStyle/>
          <a:p>
            <a:pPr marL="432" indent="0">
              <a:spcBef>
                <a:spcPts val="600"/>
              </a:spcBef>
              <a:buNone/>
            </a:pPr>
            <a:r>
              <a:rPr lang="en-US" sz="2000" dirty="0"/>
              <a:t>If</a:t>
            </a:r>
            <a:r>
              <a:rPr lang="en-US" sz="2000" b="1" dirty="0"/>
              <a:t> foreign incomes</a:t>
            </a:r>
            <a:r>
              <a:rPr lang="en-US" sz="2000" dirty="0"/>
              <a:t> rise more slowly than ours, their imports of our goods fall; if ours rise more slowly, </a:t>
            </a:r>
            <a:r>
              <a:rPr lang="en-US" sz="2000" b="1" dirty="0"/>
              <a:t>our</a:t>
            </a:r>
            <a:r>
              <a:rPr lang="en-US" sz="2000" dirty="0"/>
              <a:t> imports fall.</a:t>
            </a:r>
          </a:p>
          <a:p>
            <a:pPr marL="432" indent="0">
              <a:spcBef>
                <a:spcPts val="600"/>
              </a:spcBef>
              <a:buNone/>
            </a:pPr>
            <a:r>
              <a:rPr lang="en-US" sz="2000" dirty="0"/>
              <a:t>If our </a:t>
            </a:r>
            <a:r>
              <a:rPr lang="en-US" sz="2000" b="1" dirty="0"/>
              <a:t>exchange rate </a:t>
            </a:r>
            <a:r>
              <a:rPr lang="en-US" sz="2000" dirty="0"/>
              <a:t>(the value of the $U</a:t>
            </a:r>
            <a:r>
              <a:rPr lang="en-US" sz="100" dirty="0"/>
              <a:t> </a:t>
            </a:r>
            <a:r>
              <a:rPr lang="en-US" sz="2000" dirty="0"/>
              <a:t>S) rises, our exports become more expensive, so foreigners buy less of them (and we buy more imports, also).</a:t>
            </a:r>
          </a:p>
        </p:txBody>
      </p:sp>
    </p:spTree>
    <p:extLst>
      <p:ext uri="{BB962C8B-B14F-4D97-AF65-F5344CB8AC3E}">
        <p14:creationId xmlns:p14="http://schemas.microsoft.com/office/powerpoint/2010/main" val="4126489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5">
                                            <p:txEl>
                                              <p:pRg st="0" end="0"/>
                                            </p:txEl>
                                          </p:spTgt>
                                        </p:tgtEl>
                                        <p:attrNameLst>
                                          <p:attrName>style.visibility</p:attrName>
                                        </p:attrNameLst>
                                      </p:cBhvr>
                                      <p:to>
                                        <p:strVal val="visible"/>
                                      </p:to>
                                    </p:set>
                                    <p:animEffect transition="in" filter="fade">
                                      <p:cBhvr>
                                        <p:cTn id="19" dur="500"/>
                                        <p:tgtEl>
                                          <p:spTgt spid="5">
                                            <p:txEl>
                                              <p:pRg st="0" end="0"/>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5">
                                            <p:txEl>
                                              <p:pRg st="1" end="1"/>
                                            </p:txEl>
                                          </p:spTgt>
                                        </p:tgtEl>
                                        <p:attrNameLst>
                                          <p:attrName>style.visibility</p:attrName>
                                        </p:attrNameLst>
                                      </p:cBhvr>
                                      <p:to>
                                        <p:strVal val="visible"/>
                                      </p:to>
                                    </p:set>
                                    <p:animEffect transition="in" filter="fade">
                                      <p:cBhvr>
                                        <p:cTn id="23" dur="5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9850"/>
            <a:ext cx="7338646" cy="1240027"/>
          </a:xfrm>
        </p:spPr>
        <p:txBody>
          <a:bodyPr/>
          <a:lstStyle/>
          <a:p>
            <a:r>
              <a:rPr lang="en-US" sz="2400" dirty="0">
                <a:solidFill>
                  <a:schemeClr val="tx2"/>
                </a:solidFill>
              </a:rPr>
              <a:t>Apply the Concept: Which Components of Aggregate Demand Changed the Most during the 2020 Recession? </a:t>
            </a:r>
            <a:r>
              <a:rPr lang="en-US" sz="2000" b="0" dirty="0">
                <a:solidFill>
                  <a:schemeClr val="tx2"/>
                </a:solidFill>
              </a:rPr>
              <a:t>(1 of 3)</a:t>
            </a:r>
            <a:endParaRPr lang="en-IN" sz="2000" dirty="0">
              <a:solidFill>
                <a:schemeClr val="tx2"/>
              </a:solidFill>
            </a:endParaRPr>
          </a:p>
        </p:txBody>
      </p:sp>
      <p:pic>
        <p:nvPicPr>
          <p:cNvPr id="6" name="Picture 5" descr="Three graphs illustrate four facts about the 2017 to 2022 recession. For long description in Notes pane, press F6.">
            <a:extLst>
              <a:ext uri="{FF2B5EF4-FFF2-40B4-BE49-F238E27FC236}">
                <a16:creationId xmlns:a16="http://schemas.microsoft.com/office/drawing/2014/main" id="{38EF622A-8BB1-6942-CFEC-87CD2CE23188}"/>
              </a:ext>
            </a:extLst>
          </p:cNvPr>
          <p:cNvPicPr>
            <a:picLocks noChangeAspect="1"/>
          </p:cNvPicPr>
          <p:nvPr/>
        </p:nvPicPr>
        <p:blipFill rotWithShape="1">
          <a:blip r:embed="rId3"/>
          <a:srcRect b="68599"/>
          <a:stretch/>
        </p:blipFill>
        <p:spPr>
          <a:xfrm>
            <a:off x="1037259" y="1576171"/>
            <a:ext cx="7069481" cy="2890036"/>
          </a:xfrm>
          <a:prstGeom prst="rect">
            <a:avLst/>
          </a:prstGeom>
        </p:spPr>
      </p:pic>
      <p:sp>
        <p:nvSpPr>
          <p:cNvPr id="9" name="Content Placeholder 8"/>
          <p:cNvSpPr>
            <a:spLocks noGrp="1"/>
          </p:cNvSpPr>
          <p:nvPr>
            <p:ph sz="quarter" idx="14"/>
          </p:nvPr>
        </p:nvSpPr>
        <p:spPr>
          <a:xfrm>
            <a:off x="457200" y="4550173"/>
            <a:ext cx="7931426" cy="1686504"/>
          </a:xfrm>
        </p:spPr>
        <p:txBody>
          <a:bodyPr/>
          <a:lstStyle/>
          <a:p>
            <a:pPr marL="432" indent="0">
              <a:spcBef>
                <a:spcPts val="600"/>
              </a:spcBef>
              <a:buNone/>
            </a:pPr>
            <a:r>
              <a:rPr lang="en-US" sz="1800" dirty="0">
                <a:latin typeface="+mn-lt"/>
              </a:rPr>
              <a:t>We can understand the 2020 recession better by examining what happened to the components of real G</a:t>
            </a:r>
            <a:r>
              <a:rPr lang="en-US" sz="100" dirty="0">
                <a:latin typeface="+mn-lt"/>
              </a:rPr>
              <a:t> </a:t>
            </a:r>
            <a:r>
              <a:rPr lang="en-US" sz="1800" dirty="0">
                <a:latin typeface="+mn-lt"/>
              </a:rPr>
              <a:t>D</a:t>
            </a:r>
            <a:r>
              <a:rPr lang="en-US" sz="100" dirty="0">
                <a:latin typeface="+mn-lt"/>
              </a:rPr>
              <a:t> </a:t>
            </a:r>
            <a:r>
              <a:rPr lang="en-US" sz="1800" dirty="0">
                <a:latin typeface="+mn-lt"/>
              </a:rPr>
              <a:t>P.</a:t>
            </a:r>
          </a:p>
          <a:p>
            <a:pPr marL="432" indent="0">
              <a:spcBef>
                <a:spcPts val="600"/>
              </a:spcBef>
              <a:buNone/>
            </a:pPr>
            <a:r>
              <a:rPr lang="en-US" sz="1800" dirty="0">
                <a:latin typeface="+mn-lt"/>
              </a:rPr>
              <a:t>Consumption spending fell, relative to potential G</a:t>
            </a:r>
            <a:r>
              <a:rPr lang="en-US" sz="100" dirty="0">
                <a:latin typeface="+mn-lt"/>
              </a:rPr>
              <a:t> </a:t>
            </a:r>
            <a:r>
              <a:rPr lang="en-US" sz="1800" dirty="0">
                <a:latin typeface="+mn-lt"/>
              </a:rPr>
              <a:t>D</a:t>
            </a:r>
            <a:r>
              <a:rPr lang="en-US" sz="100" dirty="0">
                <a:latin typeface="+mn-lt"/>
              </a:rPr>
              <a:t> </a:t>
            </a:r>
            <a:r>
              <a:rPr lang="en-US" sz="1800" dirty="0">
                <a:latin typeface="+mn-lt"/>
              </a:rPr>
              <a:t>P, during the recession.</a:t>
            </a:r>
          </a:p>
          <a:p>
            <a:pPr indent="-255600">
              <a:spcBef>
                <a:spcPts val="600"/>
              </a:spcBef>
            </a:pPr>
            <a:r>
              <a:rPr lang="en-US" sz="1800" dirty="0">
                <a:latin typeface="+mn-lt"/>
              </a:rPr>
              <a:t>Spending on services fell sharply while spending on goods fell slightly before increasing and then stabilizing.</a:t>
            </a:r>
          </a:p>
        </p:txBody>
      </p:sp>
    </p:spTree>
    <p:extLst>
      <p:ext uri="{BB962C8B-B14F-4D97-AF65-F5344CB8AC3E}">
        <p14:creationId xmlns:p14="http://schemas.microsoft.com/office/powerpoint/2010/main" val="1196163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animEffect transition="in" filter="fade">
                                      <p:cBhvr>
                                        <p:cTn id="11" dur="500"/>
                                        <p:tgtEl>
                                          <p:spTgt spid="9">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9">
                                            <p:txEl>
                                              <p:pRg st="1" end="1"/>
                                            </p:txEl>
                                          </p:spTgt>
                                        </p:tgtEl>
                                        <p:attrNameLst>
                                          <p:attrName>style.visibility</p:attrName>
                                        </p:attrNameLst>
                                      </p:cBhvr>
                                      <p:to>
                                        <p:strVal val="visible"/>
                                      </p:to>
                                    </p:set>
                                    <p:animEffect transition="in" filter="fade">
                                      <p:cBhvr>
                                        <p:cTn id="15" dur="500"/>
                                        <p:tgtEl>
                                          <p:spTgt spid="9">
                                            <p:txEl>
                                              <p:pRg st="1" end="1"/>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9">
                                            <p:txEl>
                                              <p:pRg st="2" end="2"/>
                                            </p:txEl>
                                          </p:spTgt>
                                        </p:tgtEl>
                                        <p:attrNameLst>
                                          <p:attrName>style.visibility</p:attrName>
                                        </p:attrNameLst>
                                      </p:cBhvr>
                                      <p:to>
                                        <p:strVal val="visible"/>
                                      </p:to>
                                    </p:set>
                                    <p:animEffect transition="in" filter="fade">
                                      <p:cBhvr>
                                        <p:cTn id="19" dur="500"/>
                                        <p:tgtEl>
                                          <p:spTgt spid="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8899"/>
            <a:ext cx="7331754" cy="1223751"/>
          </a:xfrm>
        </p:spPr>
        <p:txBody>
          <a:bodyPr/>
          <a:lstStyle/>
          <a:p>
            <a:r>
              <a:rPr lang="en-US" sz="2400" dirty="0">
                <a:solidFill>
                  <a:schemeClr val="tx2"/>
                </a:solidFill>
              </a:rPr>
              <a:t>Apply the Concept: Which Components of Aggregate Demand Changed the Most during the 2020 Recession? </a:t>
            </a:r>
            <a:r>
              <a:rPr lang="en-US" sz="2000" b="0" dirty="0">
                <a:solidFill>
                  <a:schemeClr val="tx2"/>
                </a:solidFill>
              </a:rPr>
              <a:t>(2 of 3)</a:t>
            </a:r>
            <a:endParaRPr lang="en-IN" sz="2000" dirty="0">
              <a:solidFill>
                <a:schemeClr val="tx2"/>
              </a:solidFill>
            </a:endParaRPr>
          </a:p>
        </p:txBody>
      </p:sp>
      <p:pic>
        <p:nvPicPr>
          <p:cNvPr id="10" name="Picture 9" descr="Three graphs illustrate four facts about the 2017 to 2022 recession. For long description in Notes pane, press F6.">
            <a:extLst>
              <a:ext uri="{FF2B5EF4-FFF2-40B4-BE49-F238E27FC236}">
                <a16:creationId xmlns:a16="http://schemas.microsoft.com/office/drawing/2014/main" id="{0415B10B-F6A7-E35E-3C7D-4E5B45FA6DAE}"/>
              </a:ext>
            </a:extLst>
          </p:cNvPr>
          <p:cNvPicPr>
            <a:picLocks noChangeAspect="1"/>
          </p:cNvPicPr>
          <p:nvPr/>
        </p:nvPicPr>
        <p:blipFill rotWithShape="1">
          <a:blip r:embed="rId3"/>
          <a:srcRect t="32490" b="34093"/>
          <a:stretch/>
        </p:blipFill>
        <p:spPr>
          <a:xfrm>
            <a:off x="1355046" y="1585453"/>
            <a:ext cx="6433908" cy="2799089"/>
          </a:xfrm>
          <a:prstGeom prst="rect">
            <a:avLst/>
          </a:prstGeom>
        </p:spPr>
      </p:pic>
      <p:sp>
        <p:nvSpPr>
          <p:cNvPr id="6" name="Content Placeholder 5"/>
          <p:cNvSpPr>
            <a:spLocks noGrp="1"/>
          </p:cNvSpPr>
          <p:nvPr>
            <p:ph sz="quarter" idx="15"/>
          </p:nvPr>
        </p:nvSpPr>
        <p:spPr>
          <a:xfrm>
            <a:off x="468313" y="4474037"/>
            <a:ext cx="8019195" cy="1750917"/>
          </a:xfrm>
        </p:spPr>
        <p:txBody>
          <a:bodyPr/>
          <a:lstStyle/>
          <a:p>
            <a:pPr marL="432" indent="0">
              <a:spcBef>
                <a:spcPts val="600"/>
              </a:spcBef>
              <a:buNone/>
            </a:pPr>
            <a:r>
              <a:rPr lang="en-US" sz="1600" dirty="0"/>
              <a:t>Residential investment had been stable before the recession and initially fell during the first part of the 2020 recession.</a:t>
            </a:r>
          </a:p>
          <a:p>
            <a:pPr marL="432" indent="0">
              <a:spcBef>
                <a:spcPts val="600"/>
              </a:spcBef>
              <a:buNone/>
            </a:pPr>
            <a:r>
              <a:rPr lang="en-US" sz="1600" dirty="0"/>
              <a:t>However, the housing market pulled residential investment up due to continued low interest rates and consumers with excess stimulus cash.</a:t>
            </a:r>
          </a:p>
          <a:p>
            <a:pPr marL="432" indent="0">
              <a:spcBef>
                <a:spcPts val="600"/>
              </a:spcBef>
              <a:buNone/>
            </a:pPr>
            <a:r>
              <a:rPr lang="en-US" sz="1600" dirty="0"/>
              <a:t>Residential investment increased sharply in the latter part of the 2020 recession, and stayed high for the following couple of years.</a:t>
            </a:r>
          </a:p>
        </p:txBody>
      </p:sp>
    </p:spTree>
    <p:extLst>
      <p:ext uri="{BB962C8B-B14F-4D97-AF65-F5344CB8AC3E}">
        <p14:creationId xmlns:p14="http://schemas.microsoft.com/office/powerpoint/2010/main" val="2357906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animEffect transition="in" filter="fade">
                                      <p:cBhvr>
                                        <p:cTn id="11" dur="500"/>
                                        <p:tgtEl>
                                          <p:spTgt spid="6">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animEffect transition="in" filter="fade">
                                      <p:cBhvr>
                                        <p:cTn id="15" dur="500"/>
                                        <p:tgtEl>
                                          <p:spTgt spid="6">
                                            <p:txEl>
                                              <p:pRg st="1" end="1"/>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animEffect transition="in" filter="fade">
                                      <p:cBhvr>
                                        <p:cTn id="19"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8901"/>
            <a:ext cx="7315200" cy="1223750"/>
          </a:xfrm>
        </p:spPr>
        <p:txBody>
          <a:bodyPr/>
          <a:lstStyle/>
          <a:p>
            <a:r>
              <a:rPr lang="en-US" sz="2400" dirty="0">
                <a:solidFill>
                  <a:schemeClr val="tx2"/>
                </a:solidFill>
              </a:rPr>
              <a:t>Apply the Concept: Which Components of Aggregate Demand Changed the Most during the 2020 Recession? </a:t>
            </a:r>
            <a:r>
              <a:rPr lang="en-US" sz="2000" b="0" dirty="0">
                <a:solidFill>
                  <a:schemeClr val="tx2"/>
                </a:solidFill>
              </a:rPr>
              <a:t>(3 of 3)</a:t>
            </a:r>
            <a:endParaRPr lang="en-IN" sz="2000" dirty="0">
              <a:solidFill>
                <a:schemeClr val="tx2"/>
              </a:solidFill>
            </a:endParaRPr>
          </a:p>
        </p:txBody>
      </p:sp>
      <p:pic>
        <p:nvPicPr>
          <p:cNvPr id="10" name="Picture 9" descr="Three graphs illustrate four facts about the 2017 to 2022 recession. For long description in Notes pane, press F6.">
            <a:extLst>
              <a:ext uri="{FF2B5EF4-FFF2-40B4-BE49-F238E27FC236}">
                <a16:creationId xmlns:a16="http://schemas.microsoft.com/office/drawing/2014/main" id="{3FADDB57-FF13-16ED-FF4A-50001AC10673}"/>
              </a:ext>
            </a:extLst>
          </p:cNvPr>
          <p:cNvPicPr>
            <a:picLocks noChangeAspect="1"/>
          </p:cNvPicPr>
          <p:nvPr/>
        </p:nvPicPr>
        <p:blipFill rotWithShape="1">
          <a:blip r:embed="rId3"/>
          <a:srcRect t="67702"/>
          <a:stretch/>
        </p:blipFill>
        <p:spPr>
          <a:xfrm>
            <a:off x="1197000" y="1565170"/>
            <a:ext cx="6750000" cy="2838267"/>
          </a:xfrm>
          <a:prstGeom prst="rect">
            <a:avLst/>
          </a:prstGeom>
        </p:spPr>
      </p:pic>
      <p:sp>
        <p:nvSpPr>
          <p:cNvPr id="5" name="Content Placeholder 4"/>
          <p:cNvSpPr>
            <a:spLocks noGrp="1"/>
          </p:cNvSpPr>
          <p:nvPr>
            <p:ph sz="quarter" idx="14"/>
          </p:nvPr>
        </p:nvSpPr>
        <p:spPr>
          <a:xfrm>
            <a:off x="457200" y="4527557"/>
            <a:ext cx="8183564" cy="1697395"/>
          </a:xfrm>
        </p:spPr>
        <p:txBody>
          <a:bodyPr/>
          <a:lstStyle/>
          <a:p>
            <a:pPr marL="432" indent="0">
              <a:spcBef>
                <a:spcPts val="600"/>
              </a:spcBef>
              <a:buNone/>
            </a:pPr>
            <a:r>
              <a:rPr lang="en-US" sz="1800" dirty="0">
                <a:latin typeface="+mn-lt"/>
              </a:rPr>
              <a:t>Net exports decreased during and after the recession. (Because net exports was negative throughout this period, it decreased by becoming a larger negative number.)</a:t>
            </a:r>
          </a:p>
          <a:p>
            <a:pPr marL="255600" indent="-255600">
              <a:spcBef>
                <a:spcPts val="600"/>
              </a:spcBef>
            </a:pPr>
            <a:r>
              <a:rPr lang="en-US" sz="1800" dirty="0">
                <a:latin typeface="+mn-lt"/>
              </a:rPr>
              <a:t>This was in part due to a sharp increase in the value of the $U</a:t>
            </a:r>
            <a:r>
              <a:rPr lang="en-US" sz="100" dirty="0">
                <a:latin typeface="+mn-lt"/>
              </a:rPr>
              <a:t> </a:t>
            </a:r>
            <a:r>
              <a:rPr lang="en-US" sz="1800" dirty="0">
                <a:latin typeface="+mn-lt"/>
              </a:rPr>
              <a:t>S.</a:t>
            </a:r>
          </a:p>
          <a:p>
            <a:pPr marL="255600" indent="-255600">
              <a:spcBef>
                <a:spcPts val="600"/>
              </a:spcBef>
            </a:pPr>
            <a:r>
              <a:rPr lang="en-US" sz="1800" dirty="0">
                <a:latin typeface="+mn-lt"/>
              </a:rPr>
              <a:t>U .S. G</a:t>
            </a:r>
            <a:r>
              <a:rPr lang="en-US" sz="100" dirty="0">
                <a:latin typeface="+mn-lt"/>
              </a:rPr>
              <a:t> </a:t>
            </a:r>
            <a:r>
              <a:rPr lang="en-US" sz="1800" dirty="0">
                <a:latin typeface="+mn-lt"/>
              </a:rPr>
              <a:t>D</a:t>
            </a:r>
            <a:r>
              <a:rPr lang="en-US" sz="100" dirty="0">
                <a:latin typeface="+mn-lt"/>
              </a:rPr>
              <a:t> </a:t>
            </a:r>
            <a:r>
              <a:rPr lang="en-US" sz="1800" dirty="0">
                <a:latin typeface="+mn-lt"/>
              </a:rPr>
              <a:t>P also fell less than our trading partners, pushing net exports lower.</a:t>
            </a:r>
          </a:p>
        </p:txBody>
      </p:sp>
    </p:spTree>
    <p:extLst>
      <p:ext uri="{BB962C8B-B14F-4D97-AF65-F5344CB8AC3E}">
        <p14:creationId xmlns:p14="http://schemas.microsoft.com/office/powerpoint/2010/main" val="4272559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animEffect transition="in" filter="fade">
                                      <p:cBhvr>
                                        <p:cTn id="11" dur="500"/>
                                        <p:tgtEl>
                                          <p:spTgt spid="5">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animEffect transition="in" filter="fade">
                                      <p:cBhvr>
                                        <p:cTn id="15" dur="500"/>
                                        <p:tgtEl>
                                          <p:spTgt spid="5">
                                            <p:txEl>
                                              <p:pRg st="1" end="1"/>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animEffect transition="in" filter="fade">
                                      <p:cBhvr>
                                        <p:cTn id="19"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Chapter Outline</a:t>
            </a:r>
            <a:endParaRPr lang="en-IN" dirty="0"/>
          </a:p>
        </p:txBody>
      </p:sp>
      <p:sp>
        <p:nvSpPr>
          <p:cNvPr id="3" name="Content Placeholder 2"/>
          <p:cNvSpPr>
            <a:spLocks noGrp="1"/>
          </p:cNvSpPr>
          <p:nvPr>
            <p:ph sz="quarter" idx="13"/>
          </p:nvPr>
        </p:nvSpPr>
        <p:spPr>
          <a:xfrm>
            <a:off x="457201" y="1554920"/>
            <a:ext cx="8128660" cy="4663335"/>
          </a:xfrm>
        </p:spPr>
        <p:txBody>
          <a:bodyPr/>
          <a:lstStyle/>
          <a:p>
            <a:pPr marL="0" lvl="0" indent="0">
              <a:buSzPts val="2200"/>
              <a:buNone/>
            </a:pPr>
            <a:r>
              <a:rPr lang="en-US" b="1" dirty="0">
                <a:solidFill>
                  <a:srgbClr val="007FA3"/>
                </a:solidFill>
              </a:rPr>
              <a:t>13.1</a:t>
            </a:r>
            <a:r>
              <a:rPr lang="en-US" b="1" dirty="0">
                <a:solidFill>
                  <a:srgbClr val="0070C0"/>
                </a:solidFill>
              </a:rPr>
              <a:t> </a:t>
            </a:r>
            <a:r>
              <a:rPr lang="en-US" dirty="0"/>
              <a:t>Aggregate Demand</a:t>
            </a:r>
          </a:p>
          <a:p>
            <a:pPr marL="0" lvl="0" indent="0">
              <a:buSzPts val="2200"/>
              <a:buNone/>
            </a:pPr>
            <a:r>
              <a:rPr lang="en-US" b="1" dirty="0">
                <a:solidFill>
                  <a:srgbClr val="007FA3"/>
                </a:solidFill>
              </a:rPr>
              <a:t>13.2</a:t>
            </a:r>
            <a:r>
              <a:rPr lang="en-US" b="1" dirty="0">
                <a:solidFill>
                  <a:srgbClr val="0070C0"/>
                </a:solidFill>
              </a:rPr>
              <a:t> </a:t>
            </a:r>
            <a:r>
              <a:rPr lang="en-US" dirty="0"/>
              <a:t>Aggregate Supply</a:t>
            </a:r>
          </a:p>
          <a:p>
            <a:pPr marL="0" lvl="0" indent="0">
              <a:buSzPts val="2200"/>
              <a:buNone/>
            </a:pPr>
            <a:r>
              <a:rPr lang="en-US" b="1" dirty="0">
                <a:solidFill>
                  <a:srgbClr val="007FA3"/>
                </a:solidFill>
              </a:rPr>
              <a:t>13.3</a:t>
            </a:r>
            <a:r>
              <a:rPr lang="en-US" b="1" dirty="0">
                <a:solidFill>
                  <a:srgbClr val="0070C0"/>
                </a:solidFill>
              </a:rPr>
              <a:t> </a:t>
            </a:r>
            <a:r>
              <a:rPr lang="en-US" dirty="0"/>
              <a:t>Macroeconomic Equilibrium in the Long Run and the Short Run</a:t>
            </a:r>
          </a:p>
          <a:p>
            <a:pPr marL="0" lvl="0" indent="0">
              <a:buSzPts val="2200"/>
              <a:buNone/>
            </a:pPr>
            <a:r>
              <a:rPr lang="en-US" b="1" dirty="0">
                <a:solidFill>
                  <a:srgbClr val="007FA3"/>
                </a:solidFill>
              </a:rPr>
              <a:t>13.4</a:t>
            </a:r>
            <a:r>
              <a:rPr lang="en-US" dirty="0">
                <a:solidFill>
                  <a:srgbClr val="0070C0"/>
                </a:solidFill>
              </a:rPr>
              <a:t> </a:t>
            </a:r>
            <a:r>
              <a:rPr lang="en-US" dirty="0"/>
              <a:t>A Dynamic Aggregate Demand and Aggregate Supply Model</a:t>
            </a:r>
          </a:p>
          <a:p>
            <a:pPr marL="0" lvl="0" indent="0">
              <a:buSzPts val="2200"/>
              <a:buNone/>
            </a:pPr>
            <a:r>
              <a:rPr lang="en-US" b="1" dirty="0">
                <a:solidFill>
                  <a:srgbClr val="007FA3"/>
                </a:solidFill>
              </a:rPr>
              <a:t>Appendix</a:t>
            </a:r>
            <a:r>
              <a:rPr lang="en-US" b="1" dirty="0">
                <a:solidFill>
                  <a:srgbClr val="0070C0"/>
                </a:solidFill>
              </a:rPr>
              <a:t> </a:t>
            </a:r>
            <a:r>
              <a:rPr lang="en-US" dirty="0"/>
              <a:t>Macroeconomic Schools of Thought</a:t>
            </a:r>
          </a:p>
        </p:txBody>
      </p:sp>
    </p:spTree>
    <p:extLst>
      <p:ext uri="{BB962C8B-B14F-4D97-AF65-F5344CB8AC3E}">
        <p14:creationId xmlns:p14="http://schemas.microsoft.com/office/powerpoint/2010/main" val="3452098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500"/>
                                        <p:tgtEl>
                                          <p:spTgt spid="3">
                                            <p:txEl>
                                              <p:pRg st="3" end="3"/>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2686" y="433086"/>
            <a:ext cx="8229600" cy="896160"/>
          </a:xfrm>
        </p:spPr>
        <p:txBody>
          <a:bodyPr/>
          <a:lstStyle/>
          <a:p>
            <a:r>
              <a:rPr lang="en-US" dirty="0"/>
              <a:t>13.2 Aggregate Supply</a:t>
            </a:r>
          </a:p>
        </p:txBody>
      </p:sp>
      <p:sp>
        <p:nvSpPr>
          <p:cNvPr id="4" name="Content Placeholder 3"/>
          <p:cNvSpPr>
            <a:spLocks noGrp="1"/>
          </p:cNvSpPr>
          <p:nvPr>
            <p:ph sz="quarter" idx="13"/>
          </p:nvPr>
        </p:nvSpPr>
        <p:spPr>
          <a:xfrm>
            <a:off x="457200" y="1678908"/>
            <a:ext cx="8232128" cy="977206"/>
          </a:xfrm>
        </p:spPr>
        <p:txBody>
          <a:bodyPr tIns="0"/>
          <a:lstStyle/>
          <a:p>
            <a:pPr marL="432" indent="0">
              <a:buNone/>
            </a:pPr>
            <a:r>
              <a:rPr lang="en-US" sz="2000" b="1" dirty="0"/>
              <a:t>Identify the determinants of aggregate supply and distinguish between a movement along the short-run aggregate supply curve and a shift of the curve.</a:t>
            </a:r>
          </a:p>
        </p:txBody>
      </p:sp>
      <p:sp>
        <p:nvSpPr>
          <p:cNvPr id="5" name="Content Placeholder 4"/>
          <p:cNvSpPr>
            <a:spLocks noGrp="1"/>
          </p:cNvSpPr>
          <p:nvPr>
            <p:ph sz="quarter" idx="14"/>
          </p:nvPr>
        </p:nvSpPr>
        <p:spPr>
          <a:xfrm>
            <a:off x="457200" y="2770825"/>
            <a:ext cx="8232128" cy="2349609"/>
          </a:xfrm>
        </p:spPr>
        <p:txBody>
          <a:bodyPr tIns="0"/>
          <a:lstStyle/>
          <a:p>
            <a:pPr marL="432" indent="0">
              <a:spcBef>
                <a:spcPts val="600"/>
              </a:spcBef>
              <a:buNone/>
            </a:pPr>
            <a:r>
              <a:rPr lang="en-US" sz="2200" dirty="0"/>
              <a:t>Aggregate supply refers to the quantity of goods and services that firms are willing and able to supply.</a:t>
            </a:r>
          </a:p>
          <a:p>
            <a:pPr marL="432" indent="0">
              <a:spcBef>
                <a:spcPts val="600"/>
              </a:spcBef>
              <a:buNone/>
            </a:pPr>
            <a:r>
              <a:rPr lang="en-US" sz="2200" dirty="0"/>
              <a:t>The relationship between this quantity and the price level is different in the long and short run.</a:t>
            </a:r>
          </a:p>
          <a:p>
            <a:r>
              <a:rPr lang="en-US" sz="2200" dirty="0"/>
              <a:t>So, we will develop both a short-run and </a:t>
            </a:r>
            <a:r>
              <a:rPr lang="en-US" sz="2200" b="1" dirty="0"/>
              <a:t>long-run aggregate supply curve</a:t>
            </a:r>
            <a:r>
              <a:rPr lang="en-US" sz="2200" dirty="0"/>
              <a:t>.</a:t>
            </a:r>
          </a:p>
        </p:txBody>
      </p:sp>
      <p:sp>
        <p:nvSpPr>
          <p:cNvPr id="6" name="Content Placeholder 5"/>
          <p:cNvSpPr>
            <a:spLocks noGrp="1"/>
          </p:cNvSpPr>
          <p:nvPr>
            <p:ph sz="quarter" idx="15"/>
          </p:nvPr>
        </p:nvSpPr>
        <p:spPr>
          <a:xfrm>
            <a:off x="457200" y="5231417"/>
            <a:ext cx="8093034" cy="1084947"/>
          </a:xfrm>
        </p:spPr>
        <p:txBody>
          <a:bodyPr tIns="0"/>
          <a:lstStyle/>
          <a:p>
            <a:pPr marL="432" indent="0">
              <a:buNone/>
            </a:pPr>
            <a:r>
              <a:rPr lang="en-US" sz="2200" b="1" dirty="0"/>
              <a:t>Long-run aggregate supply (</a:t>
            </a:r>
            <a:r>
              <a:rPr lang="en-US" sz="2200" b="1" i="1" dirty="0"/>
              <a:t>L</a:t>
            </a:r>
            <a:r>
              <a:rPr lang="en-US" sz="100" b="1" i="1" dirty="0"/>
              <a:t> </a:t>
            </a:r>
            <a:r>
              <a:rPr lang="en-US" sz="2200" b="1" i="1" dirty="0"/>
              <a:t>R</a:t>
            </a:r>
            <a:r>
              <a:rPr lang="en-US" sz="100" b="1" i="1" dirty="0"/>
              <a:t> </a:t>
            </a:r>
            <a:r>
              <a:rPr lang="en-US" sz="2200" b="1" i="1" dirty="0"/>
              <a:t>A</a:t>
            </a:r>
            <a:r>
              <a:rPr lang="en-US" sz="100" b="1" i="1" dirty="0"/>
              <a:t> </a:t>
            </a:r>
            <a:r>
              <a:rPr lang="en-US" sz="2200" b="1" i="1" dirty="0"/>
              <a:t>S</a:t>
            </a:r>
            <a:r>
              <a:rPr lang="en-US" sz="2200" b="1" dirty="0"/>
              <a:t>) curve</a:t>
            </a:r>
            <a:r>
              <a:rPr lang="en-US" sz="2200" dirty="0"/>
              <a:t>: A curve that shows the relationship in the long run between the price level and the quantity of real G</a:t>
            </a:r>
            <a:r>
              <a:rPr lang="en-US" sz="100" dirty="0"/>
              <a:t> </a:t>
            </a:r>
            <a:r>
              <a:rPr lang="en-US" sz="2200" dirty="0"/>
              <a:t>D</a:t>
            </a:r>
            <a:r>
              <a:rPr lang="en-US" sz="100" dirty="0"/>
              <a:t> </a:t>
            </a:r>
            <a:r>
              <a:rPr lang="en-US" sz="2200" dirty="0"/>
              <a:t>P supplied.</a:t>
            </a:r>
          </a:p>
        </p:txBody>
      </p:sp>
    </p:spTree>
    <p:extLst>
      <p:ext uri="{BB962C8B-B14F-4D97-AF65-F5344CB8AC3E}">
        <p14:creationId xmlns:p14="http://schemas.microsoft.com/office/powerpoint/2010/main" val="2734729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animEffect transition="in" filter="fade">
                                      <p:cBhvr>
                                        <p:cTn id="11" dur="500"/>
                                        <p:tgtEl>
                                          <p:spTgt spid="5">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animEffect transition="in" filter="fade">
                                      <p:cBhvr>
                                        <p:cTn id="15" dur="500"/>
                                        <p:tgtEl>
                                          <p:spTgt spid="5">
                                            <p:txEl>
                                              <p:pRg st="1" end="1"/>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animEffect transition="in" filter="fade">
                                      <p:cBhvr>
                                        <p:cTn id="19" dur="500"/>
                                        <p:tgtEl>
                                          <p:spTgt spid="5">
                                            <p:txEl>
                                              <p:pRg st="2" end="2"/>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6">
                                            <p:txEl>
                                              <p:pRg st="0" end="0"/>
                                            </p:txEl>
                                          </p:spTgt>
                                        </p:tgtEl>
                                        <p:attrNameLst>
                                          <p:attrName>style.visibility</p:attrName>
                                        </p:attrNameLst>
                                      </p:cBhvr>
                                      <p:to>
                                        <p:strVal val="visible"/>
                                      </p:to>
                                    </p:set>
                                    <p:animEffect transition="in" filter="fade">
                                      <p:cBhvr>
                                        <p:cTn id="23"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build="p"/>
      <p:bldP spid="6"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Figure 13.2 The Long-Run Aggregate Supply Curve</a:t>
            </a:r>
            <a:endParaRPr lang="en-IN" sz="3200" dirty="0"/>
          </a:p>
        </p:txBody>
      </p:sp>
      <p:pic>
        <p:nvPicPr>
          <p:cNvPr id="7" name="Picture 6" descr="A graph depicts the long run aggregate supply curve. For long description in Notes pane, press F6.">
            <a:extLst>
              <a:ext uri="{FF2B5EF4-FFF2-40B4-BE49-F238E27FC236}">
                <a16:creationId xmlns:a16="http://schemas.microsoft.com/office/drawing/2014/main" id="{4A54C7D4-B323-11B8-FCCB-E8BD06185BCB}"/>
              </a:ext>
            </a:extLst>
          </p:cNvPr>
          <p:cNvPicPr>
            <a:picLocks noChangeAspect="1"/>
          </p:cNvPicPr>
          <p:nvPr/>
        </p:nvPicPr>
        <p:blipFill>
          <a:blip r:embed="rId3"/>
          <a:stretch>
            <a:fillRect/>
          </a:stretch>
        </p:blipFill>
        <p:spPr>
          <a:xfrm>
            <a:off x="2152927" y="1584308"/>
            <a:ext cx="4838147" cy="2784251"/>
          </a:xfrm>
          <a:prstGeom prst="rect">
            <a:avLst/>
          </a:prstGeom>
        </p:spPr>
      </p:pic>
      <p:sp>
        <p:nvSpPr>
          <p:cNvPr id="6" name="Content Placeholder 5"/>
          <p:cNvSpPr>
            <a:spLocks noGrp="1"/>
          </p:cNvSpPr>
          <p:nvPr>
            <p:ph sz="quarter" idx="15"/>
          </p:nvPr>
        </p:nvSpPr>
        <p:spPr>
          <a:xfrm>
            <a:off x="457200" y="4495629"/>
            <a:ext cx="8018585" cy="1741047"/>
          </a:xfrm>
        </p:spPr>
        <p:txBody>
          <a:bodyPr/>
          <a:lstStyle/>
          <a:p>
            <a:pPr marL="432" indent="0">
              <a:buNone/>
            </a:pPr>
            <a:r>
              <a:rPr lang="en-US" sz="1600" dirty="0"/>
              <a:t>In the long run, the level of real G</a:t>
            </a:r>
            <a:r>
              <a:rPr lang="en-US" sz="100" dirty="0"/>
              <a:t> </a:t>
            </a:r>
            <a:r>
              <a:rPr lang="en-US" sz="1600" dirty="0"/>
              <a:t>D</a:t>
            </a:r>
            <a:r>
              <a:rPr lang="en-US" sz="100" dirty="0"/>
              <a:t> </a:t>
            </a:r>
            <a:r>
              <a:rPr lang="en-US" sz="1600" dirty="0"/>
              <a:t>P is determined by the number of workers, the level of technology, and the </a:t>
            </a:r>
            <a:r>
              <a:rPr lang="en-US" sz="1600" b="1" dirty="0"/>
              <a:t>capital stock </a:t>
            </a:r>
            <a:r>
              <a:rPr lang="en-US" sz="1600" dirty="0"/>
              <a:t>(factories, machinery, etc.).</a:t>
            </a:r>
          </a:p>
          <a:p>
            <a:pPr>
              <a:spcBef>
                <a:spcPts val="600"/>
              </a:spcBef>
            </a:pPr>
            <a:r>
              <a:rPr lang="en-US" sz="1600" dirty="0"/>
              <a:t>None of these elements is affected by the price level, so </a:t>
            </a:r>
            <a:r>
              <a:rPr lang="en-US" sz="1600" i="1" dirty="0"/>
              <a:t>L</a:t>
            </a:r>
            <a:r>
              <a:rPr lang="en-US" sz="100" i="1" dirty="0"/>
              <a:t> </a:t>
            </a:r>
            <a:r>
              <a:rPr lang="en-US" sz="1600" i="1" dirty="0"/>
              <a:t>R</a:t>
            </a:r>
            <a:r>
              <a:rPr lang="en-US" sz="100" i="1" dirty="0"/>
              <a:t> </a:t>
            </a:r>
            <a:r>
              <a:rPr lang="en-US" sz="1600" i="1" dirty="0"/>
              <a:t>A</a:t>
            </a:r>
            <a:r>
              <a:rPr lang="en-US" sz="100" i="1" dirty="0"/>
              <a:t> </a:t>
            </a:r>
            <a:r>
              <a:rPr lang="en-US" sz="1600" i="1" dirty="0"/>
              <a:t>S</a:t>
            </a:r>
            <a:r>
              <a:rPr lang="en-US" sz="1600" dirty="0"/>
              <a:t> does not depend on the price level; it is a vertical line.</a:t>
            </a:r>
          </a:p>
          <a:p>
            <a:pPr>
              <a:spcBef>
                <a:spcPts val="600"/>
              </a:spcBef>
            </a:pPr>
            <a:r>
              <a:rPr lang="en-US" sz="1600" i="1" dirty="0"/>
              <a:t>L</a:t>
            </a:r>
            <a:r>
              <a:rPr lang="en-US" sz="100" i="1" dirty="0"/>
              <a:t> </a:t>
            </a:r>
            <a:r>
              <a:rPr lang="en-US" sz="1600" i="1" dirty="0"/>
              <a:t>R</a:t>
            </a:r>
            <a:r>
              <a:rPr lang="en-US" sz="100" i="1" dirty="0"/>
              <a:t> </a:t>
            </a:r>
            <a:r>
              <a:rPr lang="en-US" sz="1600" i="1" dirty="0"/>
              <a:t>AS</a:t>
            </a:r>
            <a:r>
              <a:rPr lang="en-US" sz="1600" dirty="0"/>
              <a:t> occurs at the level of </a:t>
            </a:r>
            <a:r>
              <a:rPr lang="en-US" sz="1600" b="1" dirty="0"/>
              <a:t>potential</a:t>
            </a:r>
            <a:r>
              <a:rPr lang="en-US" sz="1600" dirty="0"/>
              <a:t> or </a:t>
            </a:r>
            <a:r>
              <a:rPr lang="en-US" sz="1600" b="1" dirty="0"/>
              <a:t>full-employment G</a:t>
            </a:r>
            <a:r>
              <a:rPr lang="en-US" sz="100" b="1" dirty="0"/>
              <a:t> </a:t>
            </a:r>
            <a:r>
              <a:rPr lang="en-US" sz="1600" b="1" dirty="0"/>
              <a:t>D</a:t>
            </a:r>
            <a:r>
              <a:rPr lang="en-US" sz="100" b="1" dirty="0"/>
              <a:t> </a:t>
            </a:r>
            <a:r>
              <a:rPr lang="en-US" sz="1600" b="1" dirty="0"/>
              <a:t>P</a:t>
            </a:r>
            <a:r>
              <a:rPr lang="en-US" sz="1600" dirty="0"/>
              <a:t>, which advances each year.</a:t>
            </a:r>
          </a:p>
        </p:txBody>
      </p:sp>
    </p:spTree>
    <p:extLst>
      <p:ext uri="{BB962C8B-B14F-4D97-AF65-F5344CB8AC3E}">
        <p14:creationId xmlns:p14="http://schemas.microsoft.com/office/powerpoint/2010/main" val="173680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animEffect transition="in" filter="fade">
                                      <p:cBhvr>
                                        <p:cTn id="11" dur="500"/>
                                        <p:tgtEl>
                                          <p:spTgt spid="6">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animEffect transition="in" filter="fade">
                                      <p:cBhvr>
                                        <p:cTn id="15" dur="500"/>
                                        <p:tgtEl>
                                          <p:spTgt spid="6">
                                            <p:txEl>
                                              <p:pRg st="1" end="1"/>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animEffect transition="in" filter="fade">
                                      <p:cBhvr>
                                        <p:cTn id="19"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215371"/>
            <a:ext cx="8464731" cy="1097279"/>
          </a:xfrm>
        </p:spPr>
        <p:txBody>
          <a:bodyPr/>
          <a:lstStyle/>
          <a:p>
            <a:r>
              <a:rPr lang="en-US" sz="3400" dirty="0"/>
              <a:t>The Short-Run Aggregate Supply Curve</a:t>
            </a:r>
          </a:p>
        </p:txBody>
      </p:sp>
      <p:sp>
        <p:nvSpPr>
          <p:cNvPr id="4" name="Content Placeholder 3"/>
          <p:cNvSpPr>
            <a:spLocks noGrp="1"/>
          </p:cNvSpPr>
          <p:nvPr>
            <p:ph sz="quarter" idx="13"/>
          </p:nvPr>
        </p:nvSpPr>
        <p:spPr>
          <a:xfrm>
            <a:off x="457200" y="1614383"/>
            <a:ext cx="8229600" cy="2137002"/>
          </a:xfrm>
        </p:spPr>
        <p:txBody>
          <a:bodyPr/>
          <a:lstStyle/>
          <a:p>
            <a:pPr marL="432" indent="0">
              <a:spcBef>
                <a:spcPts val="600"/>
              </a:spcBef>
              <a:buNone/>
            </a:pPr>
            <a:r>
              <a:rPr lang="en-US" sz="2000" dirty="0"/>
              <a:t>While the </a:t>
            </a:r>
            <a:r>
              <a:rPr lang="en-US" sz="2000" i="1" dirty="0"/>
              <a:t>L</a:t>
            </a:r>
            <a:r>
              <a:rPr lang="en-US" sz="100" i="1" dirty="0"/>
              <a:t> </a:t>
            </a:r>
            <a:r>
              <a:rPr lang="en-US" sz="2000" i="1" dirty="0"/>
              <a:t>R</a:t>
            </a:r>
            <a:r>
              <a:rPr lang="en-US" sz="100" i="1" dirty="0"/>
              <a:t> </a:t>
            </a:r>
            <a:r>
              <a:rPr lang="en-US" sz="2000" i="1" dirty="0"/>
              <a:t>A</a:t>
            </a:r>
            <a:r>
              <a:rPr lang="en-US" sz="100" i="1" dirty="0"/>
              <a:t> </a:t>
            </a:r>
            <a:r>
              <a:rPr lang="en-US" sz="2000" i="1" dirty="0"/>
              <a:t>S</a:t>
            </a:r>
            <a:r>
              <a:rPr lang="en-US" sz="2000" dirty="0"/>
              <a:t> is vertical, the </a:t>
            </a:r>
            <a:r>
              <a:rPr lang="en-US" sz="2000" i="1" dirty="0"/>
              <a:t>S</a:t>
            </a:r>
            <a:r>
              <a:rPr lang="en-US" sz="100" i="1" dirty="0"/>
              <a:t> </a:t>
            </a:r>
            <a:r>
              <a:rPr lang="en-US" sz="2000" i="1" dirty="0"/>
              <a:t>R</a:t>
            </a:r>
            <a:r>
              <a:rPr lang="en-US" sz="100" i="1" dirty="0"/>
              <a:t> </a:t>
            </a:r>
            <a:r>
              <a:rPr lang="en-US" sz="2000" i="1" dirty="0"/>
              <a:t>A</a:t>
            </a:r>
            <a:r>
              <a:rPr lang="en-US" sz="100" i="1" dirty="0"/>
              <a:t> </a:t>
            </a:r>
            <a:r>
              <a:rPr lang="en-US" sz="2000" i="1" dirty="0"/>
              <a:t>S</a:t>
            </a:r>
            <a:r>
              <a:rPr lang="en-US" sz="2000" dirty="0"/>
              <a:t> is upward sloping. Why?</a:t>
            </a:r>
          </a:p>
          <a:p>
            <a:pPr>
              <a:spcBef>
                <a:spcPts val="600"/>
              </a:spcBef>
            </a:pPr>
            <a:r>
              <a:rPr lang="en-US" sz="2000" dirty="0"/>
              <a:t>As prices of final goods and services rise, prices of inputs—such as the wages of workers or the price of natural resources—rise more slowly.</a:t>
            </a:r>
          </a:p>
          <a:p>
            <a:pPr>
              <a:spcBef>
                <a:spcPts val="600"/>
              </a:spcBef>
            </a:pPr>
            <a:r>
              <a:rPr lang="en-US" sz="2000" dirty="0"/>
              <a:t>A secondary reason is that some firms are slow to adjust their prices when the price level rises or falls.</a:t>
            </a:r>
          </a:p>
        </p:txBody>
      </p:sp>
      <p:sp>
        <p:nvSpPr>
          <p:cNvPr id="5" name="Content Placeholder 4"/>
          <p:cNvSpPr>
            <a:spLocks noGrp="1"/>
          </p:cNvSpPr>
          <p:nvPr>
            <p:ph sz="quarter" idx="14"/>
          </p:nvPr>
        </p:nvSpPr>
        <p:spPr>
          <a:xfrm>
            <a:off x="457200" y="3851133"/>
            <a:ext cx="8229600" cy="2283873"/>
          </a:xfrm>
        </p:spPr>
        <p:txBody>
          <a:bodyPr/>
          <a:lstStyle/>
          <a:p>
            <a:pPr marL="432" indent="0">
              <a:spcBef>
                <a:spcPts val="600"/>
              </a:spcBef>
              <a:buNone/>
            </a:pPr>
            <a:r>
              <a:rPr lang="en-US" sz="2000" dirty="0"/>
              <a:t>Economists tend to believe that </a:t>
            </a:r>
            <a:r>
              <a:rPr lang="en-US" sz="2000" b="1" dirty="0"/>
              <a:t>some firms and workers fail to accurately predict changes in the price level</a:t>
            </a:r>
            <a:r>
              <a:rPr lang="en-US" sz="2000" dirty="0"/>
              <a:t>. This gives us three potential explanations for why the </a:t>
            </a:r>
            <a:r>
              <a:rPr lang="en-US" sz="2000" i="1" dirty="0"/>
              <a:t>S</a:t>
            </a:r>
            <a:r>
              <a:rPr lang="en-US" sz="200" i="1" dirty="0"/>
              <a:t> </a:t>
            </a:r>
            <a:r>
              <a:rPr lang="en-US" sz="2000" i="1" dirty="0"/>
              <a:t>R</a:t>
            </a:r>
            <a:r>
              <a:rPr lang="en-US" sz="200" i="1" dirty="0"/>
              <a:t> </a:t>
            </a:r>
            <a:r>
              <a:rPr lang="en-US" sz="2000" i="1" dirty="0"/>
              <a:t>A</a:t>
            </a:r>
            <a:r>
              <a:rPr lang="en-US" sz="200" i="1" dirty="0"/>
              <a:t> </a:t>
            </a:r>
            <a:r>
              <a:rPr lang="en-US" sz="2000" i="1" dirty="0"/>
              <a:t>S</a:t>
            </a:r>
            <a:r>
              <a:rPr lang="en-US" sz="2000" dirty="0"/>
              <a:t> curve is upward sloping:</a:t>
            </a:r>
          </a:p>
          <a:p>
            <a:pPr marL="432000" indent="-432000">
              <a:spcBef>
                <a:spcPts val="600"/>
              </a:spcBef>
              <a:buFont typeface="+mj-lt"/>
              <a:buAutoNum type="arabicPeriod"/>
            </a:pPr>
            <a:r>
              <a:rPr lang="en-US" sz="2000" dirty="0"/>
              <a:t>Contracts make some wages and prices “sticky”.</a:t>
            </a:r>
          </a:p>
          <a:p>
            <a:pPr marL="432000" indent="-432000">
              <a:spcBef>
                <a:spcPts val="600"/>
              </a:spcBef>
              <a:buFont typeface="+mj-lt"/>
              <a:buAutoNum type="arabicPeriod"/>
            </a:pPr>
            <a:r>
              <a:rPr lang="en-US" sz="2000" dirty="0"/>
              <a:t>Firms are often slow to adjust wages.</a:t>
            </a:r>
          </a:p>
          <a:p>
            <a:pPr marL="432000" indent="-432000">
              <a:spcBef>
                <a:spcPts val="600"/>
              </a:spcBef>
              <a:buFont typeface="+mj-lt"/>
              <a:buAutoNum type="arabicPeriod"/>
            </a:pPr>
            <a:r>
              <a:rPr lang="en-US" sz="2000" dirty="0"/>
              <a:t>Menu costs make some prices sticky.</a:t>
            </a:r>
          </a:p>
        </p:txBody>
      </p:sp>
    </p:spTree>
    <p:extLst>
      <p:ext uri="{BB962C8B-B14F-4D97-AF65-F5344CB8AC3E}">
        <p14:creationId xmlns:p14="http://schemas.microsoft.com/office/powerpoint/2010/main" val="1307977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Effect transition="in" filter="fade">
                                      <p:cBhvr>
                                        <p:cTn id="11" dur="500"/>
                                        <p:tgtEl>
                                          <p:spTgt spid="4">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fade">
                                      <p:cBhvr>
                                        <p:cTn id="15" dur="500"/>
                                        <p:tgtEl>
                                          <p:spTgt spid="4">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5">
                                            <p:txEl>
                                              <p:pRg st="0" end="0"/>
                                            </p:txEl>
                                          </p:spTgt>
                                        </p:tgtEl>
                                        <p:attrNameLst>
                                          <p:attrName>style.visibility</p:attrName>
                                        </p:attrNameLst>
                                      </p:cBhvr>
                                      <p:to>
                                        <p:strVal val="visible"/>
                                      </p:to>
                                    </p:set>
                                    <p:animEffect transition="in" filter="fade">
                                      <p:cBhvr>
                                        <p:cTn id="19" dur="500"/>
                                        <p:tgtEl>
                                          <p:spTgt spid="5">
                                            <p:txEl>
                                              <p:pRg st="0" end="0"/>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5">
                                            <p:txEl>
                                              <p:pRg st="1" end="1"/>
                                            </p:txEl>
                                          </p:spTgt>
                                        </p:tgtEl>
                                        <p:attrNameLst>
                                          <p:attrName>style.visibility</p:attrName>
                                        </p:attrNameLst>
                                      </p:cBhvr>
                                      <p:to>
                                        <p:strVal val="visible"/>
                                      </p:to>
                                    </p:set>
                                    <p:animEffect transition="in" filter="fade">
                                      <p:cBhvr>
                                        <p:cTn id="23" dur="500"/>
                                        <p:tgtEl>
                                          <p:spTgt spid="5">
                                            <p:txEl>
                                              <p:pRg st="1" end="1"/>
                                            </p:txEl>
                                          </p:spTgt>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5">
                                            <p:txEl>
                                              <p:pRg st="2" end="2"/>
                                            </p:txEl>
                                          </p:spTgt>
                                        </p:tgtEl>
                                        <p:attrNameLst>
                                          <p:attrName>style.visibility</p:attrName>
                                        </p:attrNameLst>
                                      </p:cBhvr>
                                      <p:to>
                                        <p:strVal val="visible"/>
                                      </p:to>
                                    </p:set>
                                    <p:animEffect transition="in" filter="fade">
                                      <p:cBhvr>
                                        <p:cTn id="27" dur="500"/>
                                        <p:tgtEl>
                                          <p:spTgt spid="5">
                                            <p:txEl>
                                              <p:pRg st="2" end="2"/>
                                            </p:txEl>
                                          </p:spTgt>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5">
                                            <p:txEl>
                                              <p:pRg st="3" end="3"/>
                                            </p:txEl>
                                          </p:spTgt>
                                        </p:tgtEl>
                                        <p:attrNameLst>
                                          <p:attrName>style.visibility</p:attrName>
                                        </p:attrNameLst>
                                      </p:cBhvr>
                                      <p:to>
                                        <p:strVal val="visible"/>
                                      </p:to>
                                    </p:set>
                                    <p:animEffect transition="in" filter="fade">
                                      <p:cBhvr>
                                        <p:cTn id="31"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000" dirty="0"/>
              <a:t>Why Is the </a:t>
            </a:r>
            <a:r>
              <a:rPr lang="en-US" sz="3000" i="1" dirty="0"/>
              <a:t>S</a:t>
            </a:r>
            <a:r>
              <a:rPr lang="en-US" sz="100" i="1" dirty="0"/>
              <a:t> </a:t>
            </a:r>
            <a:r>
              <a:rPr lang="en-US" sz="3000" i="1" dirty="0"/>
              <a:t>R</a:t>
            </a:r>
            <a:r>
              <a:rPr lang="en-US" sz="100" i="1" dirty="0"/>
              <a:t> </a:t>
            </a:r>
            <a:r>
              <a:rPr lang="en-US" sz="3000" i="1" dirty="0"/>
              <a:t>A</a:t>
            </a:r>
            <a:r>
              <a:rPr lang="en-US" sz="100" i="1" dirty="0"/>
              <a:t> </a:t>
            </a:r>
            <a:r>
              <a:rPr lang="en-US" sz="3000" i="1" dirty="0"/>
              <a:t>S </a:t>
            </a:r>
            <a:r>
              <a:rPr lang="en-US" sz="3000" dirty="0"/>
              <a:t>Curve Upward Sloping?</a:t>
            </a:r>
            <a:endParaRPr lang="en-IN" sz="3000" dirty="0"/>
          </a:p>
        </p:txBody>
      </p:sp>
      <p:sp>
        <p:nvSpPr>
          <p:cNvPr id="4" name="Content Placeholder 3"/>
          <p:cNvSpPr>
            <a:spLocks noGrp="1"/>
          </p:cNvSpPr>
          <p:nvPr>
            <p:ph sz="quarter" idx="13"/>
          </p:nvPr>
        </p:nvSpPr>
        <p:spPr>
          <a:xfrm>
            <a:off x="457200" y="1697719"/>
            <a:ext cx="5860473" cy="345499"/>
          </a:xfrm>
        </p:spPr>
        <p:txBody>
          <a:bodyPr tIns="0" bIns="0"/>
          <a:lstStyle/>
          <a:p>
            <a:pPr marL="432000" indent="-432000">
              <a:buFont typeface="+mj-lt"/>
              <a:buAutoNum type="arabicPeriod"/>
            </a:pPr>
            <a:r>
              <a:rPr lang="en-US" sz="1800" dirty="0"/>
              <a:t>Contracts make some wages and prices “sticky”</a:t>
            </a:r>
            <a:endParaRPr lang="en-IN" sz="1800" dirty="0"/>
          </a:p>
        </p:txBody>
      </p:sp>
      <p:sp>
        <p:nvSpPr>
          <p:cNvPr id="5" name="Content Placeholder 4"/>
          <p:cNvSpPr>
            <a:spLocks noGrp="1"/>
          </p:cNvSpPr>
          <p:nvPr>
            <p:ph sz="quarter" idx="14"/>
          </p:nvPr>
        </p:nvSpPr>
        <p:spPr>
          <a:xfrm>
            <a:off x="457200" y="2130303"/>
            <a:ext cx="8229600" cy="1215241"/>
          </a:xfrm>
        </p:spPr>
        <p:txBody>
          <a:bodyPr tIns="0" bIns="0"/>
          <a:lstStyle/>
          <a:p>
            <a:pPr lvl="1" indent="-284400"/>
            <a:r>
              <a:rPr lang="en-US" sz="1800" dirty="0"/>
              <a:t>Prices and wages are said to be “sticky” when they do not respond quickly to changes in demand or supply.</a:t>
            </a:r>
          </a:p>
          <a:p>
            <a:pPr lvl="1" indent="-284400"/>
            <a:r>
              <a:rPr lang="en-US" sz="1800" dirty="0"/>
              <a:t>Some firms and workers fail to predict price level changes, and so do not correctly build them into long-term contracts.</a:t>
            </a:r>
          </a:p>
        </p:txBody>
      </p:sp>
      <p:sp>
        <p:nvSpPr>
          <p:cNvPr id="6" name="Content Placeholder 5"/>
          <p:cNvSpPr>
            <a:spLocks noGrp="1"/>
          </p:cNvSpPr>
          <p:nvPr>
            <p:ph sz="quarter" idx="15"/>
          </p:nvPr>
        </p:nvSpPr>
        <p:spPr>
          <a:xfrm>
            <a:off x="457200" y="3501911"/>
            <a:ext cx="4767943" cy="342402"/>
          </a:xfrm>
        </p:spPr>
        <p:txBody>
          <a:bodyPr tIns="0" bIns="0"/>
          <a:lstStyle/>
          <a:p>
            <a:pPr marL="432000" indent="-432000">
              <a:buFont typeface="+mj-lt"/>
              <a:buAutoNum type="arabicPeriod" startAt="2"/>
            </a:pPr>
            <a:r>
              <a:rPr lang="en-US" sz="1800" dirty="0"/>
              <a:t>Firms are often slow to adjust wages</a:t>
            </a:r>
            <a:endParaRPr lang="en-IN" sz="1800" dirty="0"/>
          </a:p>
        </p:txBody>
      </p:sp>
      <p:sp>
        <p:nvSpPr>
          <p:cNvPr id="7" name="Content Placeholder 6"/>
          <p:cNvSpPr>
            <a:spLocks noGrp="1"/>
          </p:cNvSpPr>
          <p:nvPr>
            <p:ph sz="quarter" idx="16"/>
          </p:nvPr>
        </p:nvSpPr>
        <p:spPr>
          <a:xfrm>
            <a:off x="457200" y="3915562"/>
            <a:ext cx="8229600" cy="682830"/>
          </a:xfrm>
        </p:spPr>
        <p:txBody>
          <a:bodyPr tIns="0" bIns="0"/>
          <a:lstStyle/>
          <a:p>
            <a:pPr lvl="1" indent="-284400"/>
            <a:r>
              <a:rPr lang="en-US" sz="1800" dirty="0"/>
              <a:t>Salary reviews typically only happen annually.</a:t>
            </a:r>
          </a:p>
          <a:p>
            <a:pPr lvl="1" indent="-284400"/>
            <a:r>
              <a:rPr lang="en-US" sz="1800" dirty="0"/>
              <a:t>Also, firms dislike cutting wages—it’s bad for morale.</a:t>
            </a:r>
            <a:endParaRPr lang="en-IN" sz="1800" dirty="0"/>
          </a:p>
        </p:txBody>
      </p:sp>
      <p:sp>
        <p:nvSpPr>
          <p:cNvPr id="8" name="Content Placeholder 7"/>
          <p:cNvSpPr>
            <a:spLocks noGrp="1"/>
          </p:cNvSpPr>
          <p:nvPr>
            <p:ph sz="quarter" idx="17"/>
          </p:nvPr>
        </p:nvSpPr>
        <p:spPr>
          <a:xfrm>
            <a:off x="457200" y="4748814"/>
            <a:ext cx="4637314" cy="342403"/>
          </a:xfrm>
        </p:spPr>
        <p:txBody>
          <a:bodyPr tIns="0" bIns="0"/>
          <a:lstStyle/>
          <a:p>
            <a:pPr marL="432000" indent="-432000">
              <a:buFont typeface="+mj-lt"/>
              <a:buAutoNum type="arabicPeriod" startAt="3"/>
            </a:pPr>
            <a:r>
              <a:rPr lang="en-US" sz="1800" dirty="0"/>
              <a:t>Menu costs make some prices sticky</a:t>
            </a:r>
            <a:endParaRPr lang="en-IN" sz="1800" dirty="0"/>
          </a:p>
        </p:txBody>
      </p:sp>
      <p:sp>
        <p:nvSpPr>
          <p:cNvPr id="9" name="Content Placeholder 8"/>
          <p:cNvSpPr>
            <a:spLocks noGrp="1"/>
          </p:cNvSpPr>
          <p:nvPr>
            <p:ph sz="quarter" idx="18"/>
          </p:nvPr>
        </p:nvSpPr>
        <p:spPr>
          <a:xfrm>
            <a:off x="457200" y="5180286"/>
            <a:ext cx="8229600" cy="977734"/>
          </a:xfrm>
        </p:spPr>
        <p:txBody>
          <a:bodyPr tIns="0" bIns="0"/>
          <a:lstStyle/>
          <a:p>
            <a:pPr marL="742506" lvl="1"/>
            <a:r>
              <a:rPr lang="en-US" sz="1800" dirty="0"/>
              <a:t>Firms have </a:t>
            </a:r>
            <a:r>
              <a:rPr lang="en-US" sz="1800" b="1" dirty="0"/>
              <a:t>menu costs</a:t>
            </a:r>
            <a:r>
              <a:rPr lang="en-US" sz="1800" dirty="0"/>
              <a:t>: The costs to firms of changing prices.</a:t>
            </a:r>
          </a:p>
          <a:p>
            <a:pPr marL="742506" lvl="1"/>
            <a:r>
              <a:rPr lang="en-US" sz="1800" dirty="0"/>
              <a:t>A small “optimal” change in price may not be worth the hassle for a firm to perform.</a:t>
            </a:r>
          </a:p>
        </p:txBody>
      </p:sp>
    </p:spTree>
    <p:extLst>
      <p:ext uri="{BB962C8B-B14F-4D97-AF65-F5344CB8AC3E}">
        <p14:creationId xmlns:p14="http://schemas.microsoft.com/office/powerpoint/2010/main" val="3286676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animEffect transition="in" filter="fade">
                                      <p:cBhvr>
                                        <p:cTn id="11" dur="500"/>
                                        <p:tgtEl>
                                          <p:spTgt spid="5">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animEffect transition="in" filter="fade">
                                      <p:cBhvr>
                                        <p:cTn id="15" dur="500"/>
                                        <p:tgtEl>
                                          <p:spTgt spid="5">
                                            <p:txEl>
                                              <p:pRg st="1" end="1"/>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animEffect transition="in" filter="fade">
                                      <p:cBhvr>
                                        <p:cTn id="19" dur="500"/>
                                        <p:tgtEl>
                                          <p:spTgt spid="6">
                                            <p:txEl>
                                              <p:pRg st="0" end="0"/>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7">
                                            <p:txEl>
                                              <p:pRg st="0" end="0"/>
                                            </p:txEl>
                                          </p:spTgt>
                                        </p:tgtEl>
                                        <p:attrNameLst>
                                          <p:attrName>style.visibility</p:attrName>
                                        </p:attrNameLst>
                                      </p:cBhvr>
                                      <p:to>
                                        <p:strVal val="visible"/>
                                      </p:to>
                                    </p:set>
                                    <p:animEffect transition="in" filter="fade">
                                      <p:cBhvr>
                                        <p:cTn id="23" dur="500"/>
                                        <p:tgtEl>
                                          <p:spTgt spid="7">
                                            <p:txEl>
                                              <p:pRg st="0" end="0"/>
                                            </p:txEl>
                                          </p:spTgt>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7">
                                            <p:txEl>
                                              <p:pRg st="1" end="1"/>
                                            </p:txEl>
                                          </p:spTgt>
                                        </p:tgtEl>
                                        <p:attrNameLst>
                                          <p:attrName>style.visibility</p:attrName>
                                        </p:attrNameLst>
                                      </p:cBhvr>
                                      <p:to>
                                        <p:strVal val="visible"/>
                                      </p:to>
                                    </p:set>
                                    <p:animEffect transition="in" filter="fade">
                                      <p:cBhvr>
                                        <p:cTn id="27" dur="500"/>
                                        <p:tgtEl>
                                          <p:spTgt spid="7">
                                            <p:txEl>
                                              <p:pRg st="1" end="1"/>
                                            </p:txEl>
                                          </p:spTgt>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8">
                                            <p:txEl>
                                              <p:pRg st="0" end="0"/>
                                            </p:txEl>
                                          </p:spTgt>
                                        </p:tgtEl>
                                        <p:attrNameLst>
                                          <p:attrName>style.visibility</p:attrName>
                                        </p:attrNameLst>
                                      </p:cBhvr>
                                      <p:to>
                                        <p:strVal val="visible"/>
                                      </p:to>
                                    </p:set>
                                    <p:animEffect transition="in" filter="fade">
                                      <p:cBhvr>
                                        <p:cTn id="31" dur="500"/>
                                        <p:tgtEl>
                                          <p:spTgt spid="8">
                                            <p:txEl>
                                              <p:pRg st="0" end="0"/>
                                            </p:txEl>
                                          </p:spTgt>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9">
                                            <p:txEl>
                                              <p:pRg st="0" end="0"/>
                                            </p:txEl>
                                          </p:spTgt>
                                        </p:tgtEl>
                                        <p:attrNameLst>
                                          <p:attrName>style.visibility</p:attrName>
                                        </p:attrNameLst>
                                      </p:cBhvr>
                                      <p:to>
                                        <p:strVal val="visible"/>
                                      </p:to>
                                    </p:set>
                                    <p:animEffect transition="in" filter="fade">
                                      <p:cBhvr>
                                        <p:cTn id="35" dur="500"/>
                                        <p:tgtEl>
                                          <p:spTgt spid="9">
                                            <p:txEl>
                                              <p:pRg st="0" end="0"/>
                                            </p:txEl>
                                          </p:spTgt>
                                        </p:tgtEl>
                                      </p:cBhvr>
                                    </p:animEffect>
                                  </p:childTnLst>
                                </p:cTn>
                              </p:par>
                            </p:childTnLst>
                          </p:cTn>
                        </p:par>
                        <p:par>
                          <p:cTn id="36" fill="hold">
                            <p:stCondLst>
                              <p:cond delay="4000"/>
                            </p:stCondLst>
                            <p:childTnLst>
                              <p:par>
                                <p:cTn id="37" presetID="10" presetClass="entr" presetSubtype="0" fill="hold" grpId="0" nodeType="afterEffect">
                                  <p:stCondLst>
                                    <p:cond delay="0"/>
                                  </p:stCondLst>
                                  <p:childTnLst>
                                    <p:set>
                                      <p:cBhvr>
                                        <p:cTn id="38" dur="1" fill="hold">
                                          <p:stCondLst>
                                            <p:cond delay="0"/>
                                          </p:stCondLst>
                                        </p:cTn>
                                        <p:tgtEl>
                                          <p:spTgt spid="9">
                                            <p:txEl>
                                              <p:pRg st="1" end="1"/>
                                            </p:txEl>
                                          </p:spTgt>
                                        </p:tgtEl>
                                        <p:attrNameLst>
                                          <p:attrName>style.visibility</p:attrName>
                                        </p:attrNameLst>
                                      </p:cBhvr>
                                      <p:to>
                                        <p:strVal val="visible"/>
                                      </p:to>
                                    </p:set>
                                    <p:animEffect transition="in" filter="fade">
                                      <p:cBhvr>
                                        <p:cTn id="39" dur="500"/>
                                        <p:tgtEl>
                                          <p:spTgt spid="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build="p"/>
      <p:bldP spid="6" grpId="0" build="p"/>
      <p:bldP spid="7" grpId="0" build="p"/>
      <p:bldP spid="8" grpId="0" build="p"/>
      <p:bldP spid="9"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Apply the Concept: How Sticky Are Wages?</a:t>
            </a:r>
            <a:endParaRPr lang="en-IN" sz="3200" dirty="0"/>
          </a:p>
        </p:txBody>
      </p:sp>
      <p:pic>
        <p:nvPicPr>
          <p:cNvPr id="8" name="Picture 7" descr="A graph depicts changes in the percentage of workers with no wage change between 1997 and 2021. For long description in Notes pane, press F6.">
            <a:extLst>
              <a:ext uri="{FF2B5EF4-FFF2-40B4-BE49-F238E27FC236}">
                <a16:creationId xmlns:a16="http://schemas.microsoft.com/office/drawing/2014/main" id="{79BE6F62-B8D1-DC21-2F8A-AF5C89A7A71A}"/>
              </a:ext>
            </a:extLst>
          </p:cNvPr>
          <p:cNvPicPr>
            <a:picLocks noChangeAspect="1"/>
          </p:cNvPicPr>
          <p:nvPr/>
        </p:nvPicPr>
        <p:blipFill>
          <a:blip r:embed="rId3"/>
          <a:stretch>
            <a:fillRect/>
          </a:stretch>
        </p:blipFill>
        <p:spPr>
          <a:xfrm>
            <a:off x="956035" y="1561588"/>
            <a:ext cx="7231931" cy="2812657"/>
          </a:xfrm>
          <a:prstGeom prst="rect">
            <a:avLst/>
          </a:prstGeom>
        </p:spPr>
      </p:pic>
      <p:sp>
        <p:nvSpPr>
          <p:cNvPr id="5" name="Content Placeholder 4"/>
          <p:cNvSpPr>
            <a:spLocks noGrp="1"/>
          </p:cNvSpPr>
          <p:nvPr>
            <p:ph sz="quarter" idx="14"/>
          </p:nvPr>
        </p:nvSpPr>
        <p:spPr>
          <a:xfrm>
            <a:off x="457200" y="4447341"/>
            <a:ext cx="8183563" cy="1332136"/>
          </a:xfrm>
        </p:spPr>
        <p:txBody>
          <a:bodyPr/>
          <a:lstStyle/>
          <a:p>
            <a:pPr marL="432" indent="0">
              <a:buNone/>
            </a:pPr>
            <a:r>
              <a:rPr lang="en-US" dirty="0">
                <a:latin typeface="+mn-lt"/>
              </a:rPr>
              <a:t>It is unclear how sticky wages are. There is good evidence that wages are at least sticky </a:t>
            </a:r>
            <a:r>
              <a:rPr lang="en-US" b="1" dirty="0">
                <a:latin typeface="+mn-lt"/>
              </a:rPr>
              <a:t>downward</a:t>
            </a:r>
            <a:r>
              <a:rPr lang="en-US" dirty="0">
                <a:latin typeface="+mn-lt"/>
              </a:rPr>
              <a:t>.</a:t>
            </a:r>
          </a:p>
          <a:p>
            <a:pPr marL="255600" indent="-255600"/>
            <a:r>
              <a:rPr lang="en-US" dirty="0">
                <a:latin typeface="+mn-lt"/>
              </a:rPr>
              <a:t>Instead of cutting (nominal) wages, firms tend to fire current workers, freeze pay, and offer lower salaries to new workers. This “gets misery out of the door.”</a:t>
            </a:r>
          </a:p>
        </p:txBody>
      </p:sp>
      <p:sp>
        <p:nvSpPr>
          <p:cNvPr id="6" name="Content Placeholder 5"/>
          <p:cNvSpPr>
            <a:spLocks noGrp="1"/>
          </p:cNvSpPr>
          <p:nvPr>
            <p:ph sz="quarter" idx="15"/>
          </p:nvPr>
        </p:nvSpPr>
        <p:spPr>
          <a:xfrm>
            <a:off x="468313" y="5852573"/>
            <a:ext cx="7937133" cy="372380"/>
          </a:xfrm>
        </p:spPr>
        <p:txBody>
          <a:bodyPr/>
          <a:lstStyle/>
          <a:p>
            <a:pPr marL="432" indent="0">
              <a:buNone/>
            </a:pPr>
            <a:r>
              <a:rPr lang="en-US" sz="1600" dirty="0"/>
              <a:t>The graph shows the percentage of workers with no wage change in a given year.</a:t>
            </a:r>
          </a:p>
        </p:txBody>
      </p:sp>
    </p:spTree>
    <p:extLst>
      <p:ext uri="{BB962C8B-B14F-4D97-AF65-F5344CB8AC3E}">
        <p14:creationId xmlns:p14="http://schemas.microsoft.com/office/powerpoint/2010/main" val="1434749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animEffect transition="in" filter="fade">
                                      <p:cBhvr>
                                        <p:cTn id="11" dur="500"/>
                                        <p:tgtEl>
                                          <p:spTgt spid="5">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animEffect transition="in" filter="fade">
                                      <p:cBhvr>
                                        <p:cTn id="15" dur="500"/>
                                        <p:tgtEl>
                                          <p:spTgt spid="5">
                                            <p:txEl>
                                              <p:pRg st="1" end="1"/>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animEffect transition="in" filter="fade">
                                      <p:cBhvr>
                                        <p:cTn id="19"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6"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Shifts of the </a:t>
            </a:r>
            <a:r>
              <a:rPr lang="en-US" sz="3200" i="1" dirty="0"/>
              <a:t>S</a:t>
            </a:r>
            <a:r>
              <a:rPr lang="en-US" sz="100" i="1" dirty="0"/>
              <a:t> </a:t>
            </a:r>
            <a:r>
              <a:rPr lang="en-US" sz="3200" i="1" dirty="0"/>
              <a:t>R</a:t>
            </a:r>
            <a:r>
              <a:rPr lang="en-US" sz="100" i="1" dirty="0"/>
              <a:t> </a:t>
            </a:r>
            <a:r>
              <a:rPr lang="en-US" sz="3200" i="1" dirty="0"/>
              <a:t>A</a:t>
            </a:r>
            <a:r>
              <a:rPr lang="en-US" sz="100" i="1" dirty="0"/>
              <a:t> </a:t>
            </a:r>
            <a:r>
              <a:rPr lang="en-US" sz="3200" i="1" dirty="0"/>
              <a:t>S </a:t>
            </a:r>
            <a:r>
              <a:rPr lang="en-US" sz="3200" dirty="0"/>
              <a:t>Curve v</a:t>
            </a:r>
            <a:r>
              <a:rPr lang="en-US" sz="100" dirty="0"/>
              <a:t>ersu</a:t>
            </a:r>
            <a:r>
              <a:rPr lang="en-US" sz="3200" dirty="0"/>
              <a:t>s Movements Along It</a:t>
            </a:r>
            <a:endParaRPr lang="en-IN" sz="3200" dirty="0"/>
          </a:p>
        </p:txBody>
      </p:sp>
      <p:sp>
        <p:nvSpPr>
          <p:cNvPr id="3" name="Content Placeholder 2"/>
          <p:cNvSpPr>
            <a:spLocks noGrp="1"/>
          </p:cNvSpPr>
          <p:nvPr>
            <p:ph sz="quarter" idx="13"/>
          </p:nvPr>
        </p:nvSpPr>
        <p:spPr>
          <a:xfrm>
            <a:off x="457200" y="1554920"/>
            <a:ext cx="7983415" cy="4201111"/>
          </a:xfrm>
        </p:spPr>
        <p:txBody>
          <a:bodyPr/>
          <a:lstStyle/>
          <a:p>
            <a:pPr marL="432" indent="0">
              <a:buNone/>
            </a:pPr>
            <a:r>
              <a:rPr lang="en-US" sz="2200" dirty="0"/>
              <a:t>The short-run aggregate supply curve (</a:t>
            </a:r>
            <a:r>
              <a:rPr lang="en-US" sz="2200" i="1" dirty="0"/>
              <a:t>S</a:t>
            </a:r>
            <a:r>
              <a:rPr lang="en-US" sz="100" i="1" dirty="0"/>
              <a:t> </a:t>
            </a:r>
            <a:r>
              <a:rPr lang="en-US" sz="2200" i="1" dirty="0"/>
              <a:t>R</a:t>
            </a:r>
            <a:r>
              <a:rPr lang="en-US" sz="100" i="1" dirty="0"/>
              <a:t> </a:t>
            </a:r>
            <a:r>
              <a:rPr lang="en-US" sz="2200" i="1" dirty="0"/>
              <a:t>A</a:t>
            </a:r>
            <a:r>
              <a:rPr lang="en-US" sz="100" i="1" dirty="0"/>
              <a:t> </a:t>
            </a:r>
            <a:r>
              <a:rPr lang="en-US" sz="2200" i="1" dirty="0"/>
              <a:t>S</a:t>
            </a:r>
            <a:r>
              <a:rPr lang="en-US" sz="2200" dirty="0"/>
              <a:t>) describes the relationship between the price level and the quantity of goods and services firms are willing to supply, </a:t>
            </a:r>
            <a:r>
              <a:rPr lang="en-US" sz="2200" b="1" dirty="0"/>
              <a:t>holding constant all other variables that affect the willingness of firms to supply goods and services.</a:t>
            </a:r>
          </a:p>
          <a:p>
            <a:r>
              <a:rPr lang="en-US" sz="2200" dirty="0"/>
              <a:t>A change in the price level </a:t>
            </a:r>
            <a:r>
              <a:rPr lang="en-US" sz="2200" b="1" dirty="0"/>
              <a:t>not caused by factors that would otherwise affect short-run aggregate supply</a:t>
            </a:r>
            <a:r>
              <a:rPr lang="en-US" sz="2200" dirty="0"/>
              <a:t> results in a movement along a stationary </a:t>
            </a:r>
            <a:r>
              <a:rPr lang="en-US" sz="2200" i="1" dirty="0"/>
              <a:t>S</a:t>
            </a:r>
            <a:r>
              <a:rPr lang="en-US" sz="100" i="1" dirty="0"/>
              <a:t> </a:t>
            </a:r>
            <a:r>
              <a:rPr lang="en-US" sz="2200" i="1" dirty="0"/>
              <a:t>R</a:t>
            </a:r>
            <a:r>
              <a:rPr lang="en-US" sz="100" i="1" dirty="0"/>
              <a:t> </a:t>
            </a:r>
            <a:r>
              <a:rPr lang="en-US" sz="2200" i="1" dirty="0"/>
              <a:t>A</a:t>
            </a:r>
            <a:r>
              <a:rPr lang="en-US" sz="100" i="1" dirty="0"/>
              <a:t> </a:t>
            </a:r>
            <a:r>
              <a:rPr lang="en-US" sz="2200" i="1" dirty="0"/>
              <a:t>S</a:t>
            </a:r>
            <a:r>
              <a:rPr lang="en-US" sz="2200" dirty="0"/>
              <a:t> curve.</a:t>
            </a:r>
          </a:p>
          <a:p>
            <a:r>
              <a:rPr lang="en-US" sz="2200" dirty="0"/>
              <a:t>But some factors cause the </a:t>
            </a:r>
            <a:r>
              <a:rPr lang="en-US" sz="2200" i="1" dirty="0"/>
              <a:t>S</a:t>
            </a:r>
            <a:r>
              <a:rPr lang="en-US" sz="100" i="1" dirty="0"/>
              <a:t> </a:t>
            </a:r>
            <a:r>
              <a:rPr lang="en-US" sz="2200" i="1" dirty="0"/>
              <a:t>R</a:t>
            </a:r>
            <a:r>
              <a:rPr lang="en-US" sz="100" i="1" dirty="0"/>
              <a:t> </a:t>
            </a:r>
            <a:r>
              <a:rPr lang="en-US" sz="2200" i="1" dirty="0"/>
              <a:t>A</a:t>
            </a:r>
            <a:r>
              <a:rPr lang="en-US" sz="100" i="1" dirty="0"/>
              <a:t> </a:t>
            </a:r>
            <a:r>
              <a:rPr lang="en-US" sz="2200" i="1" dirty="0"/>
              <a:t>S</a:t>
            </a:r>
            <a:r>
              <a:rPr lang="en-US" sz="2200" dirty="0"/>
              <a:t> curve to shift; we will consider them in turn.</a:t>
            </a:r>
            <a:endParaRPr lang="en-IN" sz="2200" dirty="0"/>
          </a:p>
        </p:txBody>
      </p:sp>
    </p:spTree>
    <p:extLst>
      <p:ext uri="{BB962C8B-B14F-4D97-AF65-F5344CB8AC3E}">
        <p14:creationId xmlns:p14="http://schemas.microsoft.com/office/powerpoint/2010/main" val="2501683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215371"/>
            <a:ext cx="8467445" cy="1097279"/>
          </a:xfrm>
        </p:spPr>
        <p:txBody>
          <a:bodyPr/>
          <a:lstStyle/>
          <a:p>
            <a:r>
              <a:rPr lang="en-US" sz="2600" dirty="0"/>
              <a:t>Figure 13.3 How Expectations of the Future Price Level Affect the Short-Run Aggregate Supply Curve</a:t>
            </a:r>
            <a:endParaRPr lang="en-IN" sz="2600" dirty="0"/>
          </a:p>
        </p:txBody>
      </p:sp>
      <p:sp>
        <p:nvSpPr>
          <p:cNvPr id="3" name="Content Placeholder 2"/>
          <p:cNvSpPr>
            <a:spLocks noGrp="1"/>
          </p:cNvSpPr>
          <p:nvPr>
            <p:ph sz="quarter" idx="13"/>
          </p:nvPr>
        </p:nvSpPr>
        <p:spPr>
          <a:xfrm>
            <a:off x="457200" y="1556327"/>
            <a:ext cx="3581400" cy="4539674"/>
          </a:xfrm>
        </p:spPr>
        <p:txBody>
          <a:bodyPr/>
          <a:lstStyle/>
          <a:p>
            <a:pPr marL="432" indent="0">
              <a:buNone/>
            </a:pPr>
            <a:r>
              <a:rPr lang="en-US" sz="2000" dirty="0"/>
              <a:t>If workers and firms believe the price level will rise by a certain amount, say 3 percent, they will try to adjust their wages and prices accordingly.</a:t>
            </a:r>
          </a:p>
          <a:p>
            <a:pPr marL="432" indent="0">
              <a:buNone/>
            </a:pPr>
            <a:r>
              <a:rPr lang="en-US" sz="2000" dirty="0"/>
              <a:t>Holding constant all other variables that affect aggregate supply, the </a:t>
            </a:r>
            <a:r>
              <a:rPr lang="en-US" sz="2000" i="1" dirty="0"/>
              <a:t>S</a:t>
            </a:r>
            <a:r>
              <a:rPr lang="en-US" sz="100" i="1" dirty="0"/>
              <a:t> </a:t>
            </a:r>
            <a:r>
              <a:rPr lang="en-US" sz="2000" i="1" dirty="0"/>
              <a:t>R</a:t>
            </a:r>
            <a:r>
              <a:rPr lang="en-US" sz="100" i="1" dirty="0"/>
              <a:t> </a:t>
            </a:r>
            <a:r>
              <a:rPr lang="en-US" sz="2000" i="1" dirty="0"/>
              <a:t>A</a:t>
            </a:r>
            <a:r>
              <a:rPr lang="en-US" sz="100" i="1" dirty="0"/>
              <a:t> </a:t>
            </a:r>
            <a:r>
              <a:rPr lang="en-US" sz="2000" i="1" dirty="0"/>
              <a:t>S</a:t>
            </a:r>
            <a:r>
              <a:rPr lang="en-US" sz="2000" dirty="0"/>
              <a:t> will shift to the left.</a:t>
            </a:r>
          </a:p>
          <a:p>
            <a:pPr marL="432" indent="0">
              <a:buNone/>
            </a:pPr>
            <a:r>
              <a:rPr lang="en-US" sz="2000" b="1" dirty="0"/>
              <a:t>Widely held expectations of future price-level increases are self-fulfilling!</a:t>
            </a:r>
            <a:endParaRPr lang="en-US" sz="2000" dirty="0"/>
          </a:p>
        </p:txBody>
      </p:sp>
      <p:pic>
        <p:nvPicPr>
          <p:cNvPr id="8" name="Picture 7" descr="A graph depicts how expectations of the future price level affect the short run aggregate supply curve. For long description in Notes pane, press F6.">
            <a:extLst>
              <a:ext uri="{FF2B5EF4-FFF2-40B4-BE49-F238E27FC236}">
                <a16:creationId xmlns:a16="http://schemas.microsoft.com/office/drawing/2014/main" id="{BDC576BE-FC9B-7B75-6EB1-32BA26195787}"/>
              </a:ext>
            </a:extLst>
          </p:cNvPr>
          <p:cNvPicPr>
            <a:picLocks noChangeAspect="1"/>
          </p:cNvPicPr>
          <p:nvPr/>
        </p:nvPicPr>
        <p:blipFill>
          <a:blip r:embed="rId3"/>
          <a:stretch>
            <a:fillRect/>
          </a:stretch>
        </p:blipFill>
        <p:spPr>
          <a:xfrm>
            <a:off x="4109440" y="1674220"/>
            <a:ext cx="4531323" cy="3296597"/>
          </a:xfrm>
          <a:prstGeom prst="rect">
            <a:avLst/>
          </a:prstGeom>
        </p:spPr>
      </p:pic>
    </p:spTree>
    <p:extLst>
      <p:ext uri="{BB962C8B-B14F-4D97-AF65-F5344CB8AC3E}">
        <p14:creationId xmlns:p14="http://schemas.microsoft.com/office/powerpoint/2010/main" val="29240865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7536874" cy="1097279"/>
          </a:xfrm>
        </p:spPr>
        <p:txBody>
          <a:bodyPr/>
          <a:lstStyle/>
          <a:p>
            <a:r>
              <a:rPr lang="en-US" sz="3000" dirty="0"/>
              <a:t>Table 13.2 Variables That Shift the Short-Run Aggregate Supply Curve </a:t>
            </a:r>
            <a:r>
              <a:rPr lang="en-US" sz="2000" b="0" dirty="0"/>
              <a:t>(1 of 3)</a:t>
            </a:r>
            <a:endParaRPr lang="en-IN" sz="2000" dirty="0"/>
          </a:p>
        </p:txBody>
      </p:sp>
      <p:graphicFrame>
        <p:nvGraphicFramePr>
          <p:cNvPr id="3" name="Table 2"/>
          <p:cNvGraphicFramePr>
            <a:graphicFrameLocks noGrp="1"/>
          </p:cNvGraphicFramePr>
          <p:nvPr>
            <p:extLst>
              <p:ext uri="{D42A27DB-BD31-4B8C-83A1-F6EECF244321}">
                <p14:modId xmlns:p14="http://schemas.microsoft.com/office/powerpoint/2010/main" val="3881314809"/>
              </p:ext>
            </p:extLst>
          </p:nvPr>
        </p:nvGraphicFramePr>
        <p:xfrm>
          <a:off x="468313" y="1552573"/>
          <a:ext cx="8172450" cy="2739011"/>
        </p:xfrm>
        <a:graphic>
          <a:graphicData uri="http://schemas.openxmlformats.org/drawingml/2006/table">
            <a:tbl>
              <a:tblPr firstRow="1" bandRow="1">
                <a:tableStyleId>{2D5ABB26-0587-4C30-8999-92F81FD0307C}</a:tableStyleId>
              </a:tblPr>
              <a:tblGrid>
                <a:gridCol w="2724150">
                  <a:extLst>
                    <a:ext uri="{9D8B030D-6E8A-4147-A177-3AD203B41FA5}">
                      <a16:colId xmlns:a16="http://schemas.microsoft.com/office/drawing/2014/main" val="2254936494"/>
                    </a:ext>
                  </a:extLst>
                </a:gridCol>
                <a:gridCol w="2724150">
                  <a:extLst>
                    <a:ext uri="{9D8B030D-6E8A-4147-A177-3AD203B41FA5}">
                      <a16:colId xmlns:a16="http://schemas.microsoft.com/office/drawing/2014/main" val="3338168048"/>
                    </a:ext>
                  </a:extLst>
                </a:gridCol>
                <a:gridCol w="2724150">
                  <a:extLst>
                    <a:ext uri="{9D8B030D-6E8A-4147-A177-3AD203B41FA5}">
                      <a16:colId xmlns:a16="http://schemas.microsoft.com/office/drawing/2014/main" val="2939728730"/>
                    </a:ext>
                  </a:extLst>
                </a:gridCol>
              </a:tblGrid>
              <a:tr h="446915">
                <a:tc>
                  <a:txBody>
                    <a:bodyPr/>
                    <a:lstStyle/>
                    <a:p>
                      <a:pPr marL="0" marR="0" lvl="0" indent="0" algn="l" rtl="0">
                        <a:lnSpc>
                          <a:spcPct val="100000"/>
                        </a:lnSpc>
                        <a:spcBef>
                          <a:spcPts val="0"/>
                        </a:spcBef>
                        <a:spcAft>
                          <a:spcPts val="0"/>
                        </a:spcAft>
                        <a:buClr>
                          <a:srgbClr val="000000"/>
                        </a:buClr>
                        <a:buSzPts val="1800"/>
                        <a:buFont typeface="Arial"/>
                        <a:buNone/>
                      </a:pPr>
                      <a:r>
                        <a:rPr lang="en-US" sz="1600" b="1" u="none" strike="noStrike" cap="none" baseline="0" dirty="0">
                          <a:latin typeface="+mn-lt"/>
                          <a:ea typeface="Arial"/>
                          <a:cs typeface="Arial"/>
                          <a:sym typeface="Arial"/>
                        </a:rPr>
                        <a:t>An increase in …</a:t>
                      </a:r>
                      <a:endParaRPr sz="1600" u="none" strike="noStrike" cap="none" baseline="0" dirty="0">
                        <a:latin typeface="+mn-lt"/>
                        <a:ea typeface="Arial"/>
                        <a:cs typeface="Arial"/>
                        <a:sym typeface="Arial"/>
                      </a:endParaRPr>
                    </a:p>
                  </a:txBody>
                  <a:tcPr marL="45725" marR="46800" marT="46800" marB="46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SzPts val="1800"/>
                        <a:buFont typeface="Arial"/>
                        <a:buNone/>
                      </a:pPr>
                      <a:r>
                        <a:rPr lang="en-US" sz="1600" b="1" u="none" strike="noStrike" cap="none" baseline="0" dirty="0">
                          <a:latin typeface="+mn-lt"/>
                          <a:ea typeface="Arial"/>
                          <a:cs typeface="Arial"/>
                          <a:sym typeface="Arial"/>
                        </a:rPr>
                        <a:t>shifts the short-run aggregate supply curve …</a:t>
                      </a:r>
                      <a:endParaRPr sz="1600" u="none" strike="noStrike" cap="none" baseline="0" dirty="0">
                        <a:latin typeface="+mn-lt"/>
                        <a:ea typeface="Arial"/>
                        <a:cs typeface="Arial"/>
                        <a:sym typeface="Arial"/>
                      </a:endParaRPr>
                    </a:p>
                  </a:txBody>
                  <a:tcPr marL="45725" marR="46800" marT="46800" marB="46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SzPts val="1800"/>
                        <a:buFont typeface="Arial"/>
                        <a:buNone/>
                      </a:pPr>
                      <a:r>
                        <a:rPr lang="en-US" sz="1600" b="1" u="none" strike="noStrike" cap="none" baseline="0" dirty="0">
                          <a:latin typeface="+mn-lt"/>
                          <a:ea typeface="Arial"/>
                          <a:cs typeface="Arial"/>
                          <a:sym typeface="Arial"/>
                        </a:rPr>
                        <a:t>because …</a:t>
                      </a:r>
                      <a:endParaRPr sz="1600" u="none" strike="noStrike" cap="none" baseline="0" dirty="0">
                        <a:latin typeface="+mn-lt"/>
                        <a:ea typeface="Arial"/>
                        <a:cs typeface="Arial"/>
                        <a:sym typeface="Arial"/>
                      </a:endParaRPr>
                    </a:p>
                  </a:txBody>
                  <a:tcPr marL="45725" marR="46800" marT="46800" marB="4680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73431163"/>
                  </a:ext>
                </a:extLst>
              </a:tr>
              <a:tr h="1036067">
                <a:tc>
                  <a:txBody>
                    <a:bodyPr/>
                    <a:lstStyle/>
                    <a:p>
                      <a:pPr marL="0" marR="0" lvl="0" indent="0" algn="l" rtl="0">
                        <a:lnSpc>
                          <a:spcPct val="100000"/>
                        </a:lnSpc>
                        <a:spcBef>
                          <a:spcPts val="0"/>
                        </a:spcBef>
                        <a:spcAft>
                          <a:spcPts val="0"/>
                        </a:spcAft>
                        <a:buClr>
                          <a:srgbClr val="000000"/>
                        </a:buClr>
                        <a:buSzPts val="1800"/>
                        <a:buFont typeface="Arial"/>
                        <a:buNone/>
                      </a:pPr>
                      <a:r>
                        <a:rPr lang="en-US" sz="1600" u="none" strike="noStrike" cap="none" baseline="0" dirty="0">
                          <a:latin typeface="+mn-lt"/>
                          <a:ea typeface="Arial"/>
                          <a:cs typeface="Arial"/>
                          <a:sym typeface="Arial"/>
                        </a:rPr>
                        <a:t>the labor force or the capital stock</a:t>
                      </a:r>
                      <a:endParaRPr sz="1600" u="none" strike="noStrike" cap="none" baseline="0" dirty="0">
                        <a:latin typeface="+mn-lt"/>
                        <a:ea typeface="Arial"/>
                        <a:cs typeface="Arial"/>
                        <a:sym typeface="Arial"/>
                      </a:endParaRPr>
                    </a:p>
                  </a:txBody>
                  <a:tcPr marL="45725" marR="46800" marT="46800" marB="46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a:lnSpc>
                          <a:spcPct val="100000"/>
                        </a:lnSpc>
                        <a:spcBef>
                          <a:spcPts val="0"/>
                        </a:spcBef>
                        <a:spcAft>
                          <a:spcPts val="0"/>
                        </a:spcAft>
                        <a:buClr>
                          <a:srgbClr val="000000"/>
                        </a:buClr>
                        <a:buSzPts val="1800"/>
                        <a:buFont typeface="Arial"/>
                        <a:buNone/>
                      </a:pPr>
                      <a:r>
                        <a:rPr lang="en-US" sz="100" u="none" strike="noStrike" cap="none" baseline="0" dirty="0">
                          <a:solidFill>
                            <a:schemeClr val="tx1"/>
                          </a:solidFill>
                          <a:latin typeface="+mn-lt"/>
                          <a:ea typeface="Arial"/>
                          <a:cs typeface="Arial"/>
                          <a:sym typeface="Arial"/>
                        </a:rPr>
                        <a:t>On a graph, X is real G D P, and Y is price level. Line S R A S sub 1 shifts right and becomes S R A S sub 2.</a:t>
                      </a:r>
                      <a:endParaRPr sz="100" u="none" strike="noStrike" cap="none" baseline="0" dirty="0">
                        <a:solidFill>
                          <a:schemeClr val="tx1"/>
                        </a:solidFill>
                        <a:latin typeface="+mn-lt"/>
                        <a:ea typeface="Arial"/>
                        <a:cs typeface="Arial"/>
                        <a:sym typeface="Arial"/>
                      </a:endParaRPr>
                    </a:p>
                  </a:txBody>
                  <a:tcPr marL="45725" marR="46800" marT="46800" marB="46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SzPts val="1800"/>
                        <a:buFont typeface="Arial"/>
                        <a:buNone/>
                      </a:pPr>
                      <a:r>
                        <a:rPr lang="en-US" sz="1600" u="none" strike="noStrike" cap="none" baseline="0" dirty="0">
                          <a:latin typeface="+mn-lt"/>
                          <a:ea typeface="Arial"/>
                          <a:cs typeface="Arial"/>
                          <a:sym typeface="Arial"/>
                        </a:rPr>
                        <a:t>more output can be produced at every price level.</a:t>
                      </a:r>
                      <a:endParaRPr sz="1600" u="none" strike="noStrike" cap="none" baseline="0" dirty="0">
                        <a:latin typeface="+mn-lt"/>
                        <a:ea typeface="Arial"/>
                        <a:cs typeface="Arial"/>
                        <a:sym typeface="Arial"/>
                      </a:endParaRPr>
                    </a:p>
                  </a:txBody>
                  <a:tcPr marL="45725" marR="46800" marT="46800" marB="46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67805679"/>
                  </a:ext>
                </a:extLst>
              </a:tr>
              <a:tr h="1121664">
                <a:tc>
                  <a:txBody>
                    <a:bodyPr/>
                    <a:lstStyle/>
                    <a:p>
                      <a:pPr marL="0" marR="0" lvl="0" indent="0" algn="l" rtl="0">
                        <a:lnSpc>
                          <a:spcPct val="100000"/>
                        </a:lnSpc>
                        <a:spcBef>
                          <a:spcPts val="0"/>
                        </a:spcBef>
                        <a:spcAft>
                          <a:spcPts val="0"/>
                        </a:spcAft>
                        <a:buClr>
                          <a:srgbClr val="000000"/>
                        </a:buClr>
                        <a:buSzPts val="1800"/>
                        <a:buFont typeface="Arial"/>
                        <a:buNone/>
                      </a:pPr>
                      <a:r>
                        <a:rPr lang="en-US" sz="1600" u="none" strike="noStrike" cap="none" baseline="0" dirty="0">
                          <a:latin typeface="+mn-lt"/>
                          <a:ea typeface="Arial"/>
                          <a:cs typeface="Arial"/>
                          <a:sym typeface="Arial"/>
                        </a:rPr>
                        <a:t>productivity</a:t>
                      </a:r>
                      <a:endParaRPr sz="1600" u="none" strike="noStrike" cap="none" baseline="0" dirty="0">
                        <a:latin typeface="+mn-lt"/>
                        <a:ea typeface="Arial"/>
                        <a:cs typeface="Arial"/>
                        <a:sym typeface="Arial"/>
                      </a:endParaRPr>
                    </a:p>
                  </a:txBody>
                  <a:tcPr marL="45725" marR="46800" marT="46800" marB="46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a:lnSpc>
                          <a:spcPct val="100000"/>
                        </a:lnSpc>
                        <a:spcBef>
                          <a:spcPts val="0"/>
                        </a:spcBef>
                        <a:spcAft>
                          <a:spcPts val="0"/>
                        </a:spcAft>
                        <a:buClr>
                          <a:srgbClr val="000000"/>
                        </a:buClr>
                        <a:buSzPts val="1800"/>
                        <a:buFont typeface="Arial"/>
                        <a:buNone/>
                      </a:pPr>
                      <a:r>
                        <a:rPr lang="en-US" sz="100" u="none" strike="noStrike" cap="none" baseline="0" dirty="0">
                          <a:solidFill>
                            <a:schemeClr val="tx1"/>
                          </a:solidFill>
                          <a:latin typeface="+mn-lt"/>
                          <a:ea typeface="Arial"/>
                          <a:cs typeface="Arial"/>
                          <a:sym typeface="Arial"/>
                        </a:rPr>
                        <a:t>On a graph, X is real G D P, and Y is price level. Line S R A S sub 1 shifts right and becomes S R A S sub 2.</a:t>
                      </a:r>
                      <a:endParaRPr sz="100" u="none" strike="noStrike" cap="none" baseline="0" dirty="0">
                        <a:solidFill>
                          <a:schemeClr val="tx1"/>
                        </a:solidFill>
                        <a:latin typeface="+mn-lt"/>
                        <a:ea typeface="Arial"/>
                        <a:cs typeface="Arial"/>
                        <a:sym typeface="Arial"/>
                      </a:endParaRPr>
                    </a:p>
                  </a:txBody>
                  <a:tcPr marL="45725" marR="46800" marT="46800" marB="46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SzPts val="1800"/>
                        <a:buFont typeface="Arial"/>
                        <a:buNone/>
                      </a:pPr>
                      <a:r>
                        <a:rPr lang="en-US" sz="1600" u="none" strike="noStrike" cap="none" baseline="0" dirty="0">
                          <a:latin typeface="+mn-lt"/>
                          <a:ea typeface="Arial"/>
                          <a:cs typeface="Arial"/>
                          <a:sym typeface="Arial"/>
                        </a:rPr>
                        <a:t>costs of producing output fall.</a:t>
                      </a:r>
                      <a:endParaRPr sz="1600" u="none" strike="noStrike" cap="none" baseline="0" dirty="0">
                        <a:latin typeface="+mn-lt"/>
                        <a:ea typeface="Arial"/>
                        <a:cs typeface="Arial"/>
                        <a:sym typeface="Arial"/>
                      </a:endParaRPr>
                    </a:p>
                  </a:txBody>
                  <a:tcPr marL="45725" marR="46800" marT="46800" marB="46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30013969"/>
                  </a:ext>
                </a:extLst>
              </a:tr>
            </a:tbl>
          </a:graphicData>
        </a:graphic>
      </p:graphicFrame>
      <p:pic>
        <p:nvPicPr>
          <p:cNvPr id="9" name="Picture 8">
            <a:extLst>
              <a:ext uri="{FF2B5EF4-FFF2-40B4-BE49-F238E27FC236}">
                <a16:creationId xmlns:a16="http://schemas.microsoft.com/office/drawing/2014/main" id="{E8B24E1C-2C7C-44E7-B993-6D708D01B9C0}"/>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3572959" y="2194183"/>
            <a:ext cx="1583663" cy="920852"/>
          </a:xfrm>
          <a:prstGeom prst="rect">
            <a:avLst/>
          </a:prstGeom>
          <a:solidFill>
            <a:schemeClr val="bg1"/>
          </a:solidFill>
        </p:spPr>
      </p:pic>
      <p:pic>
        <p:nvPicPr>
          <p:cNvPr id="10" name="Picture 9">
            <a:extLst>
              <a:ext uri="{FF2B5EF4-FFF2-40B4-BE49-F238E27FC236}">
                <a16:creationId xmlns:a16="http://schemas.microsoft.com/office/drawing/2014/main" id="{342C3FA8-4F44-49E2-8792-7F8AC1314A6D}"/>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3557016" y="3249797"/>
            <a:ext cx="1563882" cy="912265"/>
          </a:xfrm>
          <a:prstGeom prst="rect">
            <a:avLst/>
          </a:prstGeom>
          <a:solidFill>
            <a:schemeClr val="bg1"/>
          </a:solidFill>
        </p:spPr>
      </p:pic>
      <p:sp>
        <p:nvSpPr>
          <p:cNvPr id="5" name="Content Placeholder 4"/>
          <p:cNvSpPr>
            <a:spLocks noGrp="1"/>
          </p:cNvSpPr>
          <p:nvPr>
            <p:ph sz="quarter" idx="14"/>
          </p:nvPr>
        </p:nvSpPr>
        <p:spPr>
          <a:xfrm>
            <a:off x="457200" y="4364180"/>
            <a:ext cx="8183563" cy="1175659"/>
          </a:xfrm>
        </p:spPr>
        <p:txBody>
          <a:bodyPr/>
          <a:lstStyle/>
          <a:p>
            <a:pPr marL="432" indent="0">
              <a:buNone/>
            </a:pPr>
            <a:r>
              <a:rPr lang="en-US" sz="1800" dirty="0"/>
              <a:t>An increase in the </a:t>
            </a:r>
            <a:r>
              <a:rPr lang="en-US" sz="1800" b="1" dirty="0"/>
              <a:t>availability of the factors of production</a:t>
            </a:r>
            <a:r>
              <a:rPr lang="en-US" sz="1800" dirty="0"/>
              <a:t>, i.e. labor and capital, allows more production at any price level.</a:t>
            </a:r>
          </a:p>
          <a:p>
            <a:r>
              <a:rPr lang="en-US" sz="1800" dirty="0"/>
              <a:t>A decrease in the availability of these factors decreases </a:t>
            </a:r>
            <a:r>
              <a:rPr lang="en-US" sz="1800" i="1" dirty="0"/>
              <a:t>S</a:t>
            </a:r>
            <a:r>
              <a:rPr lang="en-US" sz="100" i="1" dirty="0"/>
              <a:t> </a:t>
            </a:r>
            <a:r>
              <a:rPr lang="en-US" sz="1800" i="1" dirty="0"/>
              <a:t>R</a:t>
            </a:r>
            <a:r>
              <a:rPr lang="en-US" sz="100" i="1" dirty="0"/>
              <a:t> </a:t>
            </a:r>
            <a:r>
              <a:rPr lang="en-US" sz="1800" i="1" dirty="0"/>
              <a:t>A</a:t>
            </a:r>
            <a:r>
              <a:rPr lang="en-US" sz="100" i="1" dirty="0"/>
              <a:t> </a:t>
            </a:r>
            <a:r>
              <a:rPr lang="en-US" sz="1800" i="1" dirty="0"/>
              <a:t>S</a:t>
            </a:r>
            <a:r>
              <a:rPr lang="en-US" sz="1800" dirty="0"/>
              <a:t>.</a:t>
            </a:r>
            <a:endParaRPr lang="en-IN" sz="1800" dirty="0"/>
          </a:p>
        </p:txBody>
      </p:sp>
      <p:sp>
        <p:nvSpPr>
          <p:cNvPr id="6" name="Content Placeholder 5"/>
          <p:cNvSpPr>
            <a:spLocks noGrp="1"/>
          </p:cNvSpPr>
          <p:nvPr>
            <p:ph sz="quarter" idx="15"/>
          </p:nvPr>
        </p:nvSpPr>
        <p:spPr>
          <a:xfrm>
            <a:off x="457200" y="5611093"/>
            <a:ext cx="8183563" cy="626196"/>
          </a:xfrm>
        </p:spPr>
        <p:txBody>
          <a:bodyPr tIns="0"/>
          <a:lstStyle/>
          <a:p>
            <a:pPr marL="432" indent="0">
              <a:buNone/>
            </a:pPr>
            <a:r>
              <a:rPr lang="en-US" sz="1800" b="1" dirty="0"/>
              <a:t>Improvements in technology</a:t>
            </a:r>
            <a:r>
              <a:rPr lang="en-US" sz="1800" dirty="0"/>
              <a:t> allow productivity to improve, and hence the level of production at any given price level.</a:t>
            </a:r>
          </a:p>
        </p:txBody>
      </p:sp>
    </p:spTree>
    <p:extLst>
      <p:ext uri="{BB962C8B-B14F-4D97-AF65-F5344CB8AC3E}">
        <p14:creationId xmlns:p14="http://schemas.microsoft.com/office/powerpoint/2010/main" val="3162145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5">
                                            <p:txEl>
                                              <p:pRg st="0" end="0"/>
                                            </p:txEl>
                                          </p:spTgt>
                                        </p:tgtEl>
                                        <p:attrNameLst>
                                          <p:attrName>style.visibility</p:attrName>
                                        </p:attrNameLst>
                                      </p:cBhvr>
                                      <p:to>
                                        <p:strVal val="visible"/>
                                      </p:to>
                                    </p:set>
                                    <p:animEffect transition="in" filter="fade">
                                      <p:cBhvr>
                                        <p:cTn id="19" dur="500"/>
                                        <p:tgtEl>
                                          <p:spTgt spid="5">
                                            <p:txEl>
                                              <p:pRg st="0" end="0"/>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5">
                                            <p:txEl>
                                              <p:pRg st="1" end="1"/>
                                            </p:txEl>
                                          </p:spTgt>
                                        </p:tgtEl>
                                        <p:attrNameLst>
                                          <p:attrName>style.visibility</p:attrName>
                                        </p:attrNameLst>
                                      </p:cBhvr>
                                      <p:to>
                                        <p:strVal val="visible"/>
                                      </p:to>
                                    </p:set>
                                    <p:animEffect transition="in" filter="fade">
                                      <p:cBhvr>
                                        <p:cTn id="23" dur="500"/>
                                        <p:tgtEl>
                                          <p:spTgt spid="5">
                                            <p:txEl>
                                              <p:pRg st="1" end="1"/>
                                            </p:txEl>
                                          </p:spTgt>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6">
                                            <p:txEl>
                                              <p:pRg st="0" end="0"/>
                                            </p:txEl>
                                          </p:spTgt>
                                        </p:tgtEl>
                                        <p:attrNameLst>
                                          <p:attrName>style.visibility</p:attrName>
                                        </p:attrNameLst>
                                      </p:cBhvr>
                                      <p:to>
                                        <p:strVal val="visible"/>
                                      </p:to>
                                    </p:set>
                                    <p:animEffect transition="in" filter="fade">
                                      <p:cBhvr>
                                        <p:cTn id="27"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6"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7593106" cy="1097279"/>
          </a:xfrm>
        </p:spPr>
        <p:txBody>
          <a:bodyPr/>
          <a:lstStyle/>
          <a:p>
            <a:r>
              <a:rPr lang="en-US" sz="3000" dirty="0"/>
              <a:t>Table 13.2 Variables That Shift the Short-Run Aggregate Supply Curve </a:t>
            </a:r>
            <a:r>
              <a:rPr lang="en-US" sz="2000" b="0" dirty="0"/>
              <a:t>(2 of 3)</a:t>
            </a:r>
            <a:endParaRPr lang="en-IN" sz="2000" dirty="0"/>
          </a:p>
        </p:txBody>
      </p:sp>
      <p:graphicFrame>
        <p:nvGraphicFramePr>
          <p:cNvPr id="3" name="Table 2"/>
          <p:cNvGraphicFramePr>
            <a:graphicFrameLocks noGrp="1"/>
          </p:cNvGraphicFramePr>
          <p:nvPr>
            <p:extLst>
              <p:ext uri="{D42A27DB-BD31-4B8C-83A1-F6EECF244321}">
                <p14:modId xmlns:p14="http://schemas.microsoft.com/office/powerpoint/2010/main" val="3730309597"/>
              </p:ext>
            </p:extLst>
          </p:nvPr>
        </p:nvGraphicFramePr>
        <p:xfrm>
          <a:off x="457199" y="1548489"/>
          <a:ext cx="8232777" cy="2789099"/>
        </p:xfrm>
        <a:graphic>
          <a:graphicData uri="http://schemas.openxmlformats.org/drawingml/2006/table">
            <a:tbl>
              <a:tblPr firstRow="1" bandRow="1">
                <a:tableStyleId>{2D5ABB26-0587-4C30-8999-92F81FD0307C}</a:tableStyleId>
              </a:tblPr>
              <a:tblGrid>
                <a:gridCol w="2744259">
                  <a:extLst>
                    <a:ext uri="{9D8B030D-6E8A-4147-A177-3AD203B41FA5}">
                      <a16:colId xmlns:a16="http://schemas.microsoft.com/office/drawing/2014/main" val="463815919"/>
                    </a:ext>
                  </a:extLst>
                </a:gridCol>
                <a:gridCol w="2744259">
                  <a:extLst>
                    <a:ext uri="{9D8B030D-6E8A-4147-A177-3AD203B41FA5}">
                      <a16:colId xmlns:a16="http://schemas.microsoft.com/office/drawing/2014/main" val="1871021237"/>
                    </a:ext>
                  </a:extLst>
                </a:gridCol>
                <a:gridCol w="2744259">
                  <a:extLst>
                    <a:ext uri="{9D8B030D-6E8A-4147-A177-3AD203B41FA5}">
                      <a16:colId xmlns:a16="http://schemas.microsoft.com/office/drawing/2014/main" val="2269078713"/>
                    </a:ext>
                  </a:extLst>
                </a:gridCol>
              </a:tblGrid>
              <a:tr h="651179">
                <a:tc>
                  <a:txBody>
                    <a:bodyPr/>
                    <a:lstStyle/>
                    <a:p>
                      <a:pPr marL="0" marR="0" lvl="0" indent="0" algn="l" rtl="0">
                        <a:lnSpc>
                          <a:spcPct val="100000"/>
                        </a:lnSpc>
                        <a:spcBef>
                          <a:spcPts val="0"/>
                        </a:spcBef>
                        <a:spcAft>
                          <a:spcPts val="0"/>
                        </a:spcAft>
                        <a:buClr>
                          <a:srgbClr val="000000"/>
                        </a:buClr>
                        <a:buSzPts val="1800"/>
                        <a:buFont typeface="Arial"/>
                        <a:buNone/>
                      </a:pPr>
                      <a:r>
                        <a:rPr lang="en-US" sz="1600" b="1" u="none" strike="noStrike" cap="none" baseline="0" noProof="0" dirty="0">
                          <a:latin typeface="+mn-lt"/>
                          <a:ea typeface="Arial"/>
                          <a:cs typeface="Arial"/>
                          <a:sym typeface="Arial"/>
                        </a:rPr>
                        <a:t>An increase in …</a:t>
                      </a:r>
                      <a:endParaRPr lang="en-US" sz="1600" u="none" strike="noStrike" cap="none" baseline="0" noProof="0" dirty="0">
                        <a:latin typeface="+mn-lt"/>
                        <a:ea typeface="Arial"/>
                        <a:cs typeface="Arial"/>
                        <a:sym typeface="Arial"/>
                      </a:endParaRPr>
                    </a:p>
                  </a:txBody>
                  <a:tcPr marL="45725" marR="46800" marT="46800" marB="4680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SzPts val="1800"/>
                        <a:buFont typeface="Arial"/>
                        <a:buNone/>
                      </a:pPr>
                      <a:r>
                        <a:rPr lang="en-US" sz="1600" b="1" u="none" strike="noStrike" cap="none" baseline="0" noProof="0" dirty="0">
                          <a:latin typeface="+mn-lt"/>
                          <a:ea typeface="Arial"/>
                          <a:cs typeface="Arial"/>
                          <a:sym typeface="Arial"/>
                        </a:rPr>
                        <a:t>shifts the short-run aggregate supply curve …</a:t>
                      </a:r>
                      <a:endParaRPr lang="en-US" sz="1600" u="none" strike="noStrike" cap="none" baseline="0" noProof="0" dirty="0">
                        <a:latin typeface="+mn-lt"/>
                        <a:ea typeface="Arial"/>
                        <a:cs typeface="Arial"/>
                        <a:sym typeface="Arial"/>
                      </a:endParaRPr>
                    </a:p>
                  </a:txBody>
                  <a:tcPr marL="45725" marR="46800" marT="46800" marB="46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SzPts val="1800"/>
                        <a:buFont typeface="Arial"/>
                        <a:buNone/>
                      </a:pPr>
                      <a:r>
                        <a:rPr lang="en-US" sz="1600" b="1" u="none" strike="noStrike" cap="none" baseline="0" noProof="0" dirty="0">
                          <a:latin typeface="+mn-lt"/>
                          <a:ea typeface="Arial"/>
                          <a:cs typeface="Arial"/>
                          <a:sym typeface="Arial"/>
                        </a:rPr>
                        <a:t>because …</a:t>
                      </a:r>
                      <a:endParaRPr lang="en-US" sz="1600" u="none" strike="noStrike" cap="none" baseline="0" noProof="0" dirty="0">
                        <a:latin typeface="+mn-lt"/>
                        <a:ea typeface="Arial"/>
                        <a:cs typeface="Arial"/>
                        <a:sym typeface="Arial"/>
                      </a:endParaRPr>
                    </a:p>
                  </a:txBody>
                  <a:tcPr marL="45725" marR="46800" marT="46800" marB="4680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34700455"/>
                  </a:ext>
                </a:extLst>
              </a:tr>
              <a:tr h="1036053">
                <a:tc>
                  <a:txBody>
                    <a:bodyPr/>
                    <a:lstStyle/>
                    <a:p>
                      <a:pPr marL="0" marR="0" lvl="0" indent="0" algn="l" rtl="0">
                        <a:lnSpc>
                          <a:spcPct val="100000"/>
                        </a:lnSpc>
                        <a:spcBef>
                          <a:spcPts val="0"/>
                        </a:spcBef>
                        <a:spcAft>
                          <a:spcPts val="0"/>
                        </a:spcAft>
                        <a:buClr>
                          <a:srgbClr val="000000"/>
                        </a:buClr>
                        <a:buSzPts val="1800"/>
                        <a:buFont typeface="Arial"/>
                        <a:buNone/>
                      </a:pPr>
                      <a:r>
                        <a:rPr lang="en-US" sz="1600" b="0" u="none" strike="noStrike" cap="none" baseline="0" noProof="0" dirty="0">
                          <a:latin typeface="+mn-lt"/>
                          <a:ea typeface="Arial"/>
                          <a:cs typeface="Arial"/>
                          <a:sym typeface="Arial"/>
                        </a:rPr>
                        <a:t>the expected future price level</a:t>
                      </a:r>
                    </a:p>
                  </a:txBody>
                  <a:tcPr marL="45725" marR="46800" marT="46800" marB="46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a:lnSpc>
                          <a:spcPct val="100000"/>
                        </a:lnSpc>
                        <a:spcBef>
                          <a:spcPts val="0"/>
                        </a:spcBef>
                        <a:spcAft>
                          <a:spcPts val="0"/>
                        </a:spcAft>
                        <a:buClr>
                          <a:srgbClr val="000000"/>
                        </a:buClr>
                        <a:buSzPts val="1800"/>
                        <a:buFont typeface="Arial"/>
                        <a:buNone/>
                      </a:pPr>
                      <a:r>
                        <a:rPr lang="en-US" sz="100" b="0" u="none" strike="noStrike" cap="none" baseline="0" noProof="0" dirty="0">
                          <a:solidFill>
                            <a:schemeClr val="tx1"/>
                          </a:solidFill>
                          <a:latin typeface="+mn-lt"/>
                          <a:ea typeface="Arial"/>
                          <a:cs typeface="Arial"/>
                          <a:sym typeface="Arial"/>
                        </a:rPr>
                        <a:t>On a graph, X is real G D P, and Y is price level. Line S R A S sub 1 shifts left and becomes S R A S sub 2.</a:t>
                      </a:r>
                    </a:p>
                  </a:txBody>
                  <a:tcPr marL="45725" marR="46800" marT="46800" marB="46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b="0" i="0" u="none" strike="noStrike" cap="none" baseline="0" noProof="0" dirty="0">
                          <a:solidFill>
                            <a:schemeClr val="tx1"/>
                          </a:solidFill>
                          <a:latin typeface="+mn-lt"/>
                          <a:ea typeface="+mn-ea"/>
                          <a:cs typeface="+mn-cs"/>
                          <a:sym typeface="Arial"/>
                        </a:rPr>
                        <a:t>expecting the price level to increase leads workers and firms to increase wages and prices.</a:t>
                      </a:r>
                      <a:endParaRPr lang="en-US" sz="1600" b="0" u="none" strike="noStrike" cap="none" baseline="0" noProof="0" dirty="0">
                        <a:latin typeface="+mn-lt"/>
                        <a:ea typeface="Arial"/>
                        <a:cs typeface="Arial"/>
                        <a:sym typeface="Arial"/>
                      </a:endParaRPr>
                    </a:p>
                  </a:txBody>
                  <a:tcPr marL="45725" marR="46800" marT="46800" marB="46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62500033"/>
                  </a:ext>
                </a:extLst>
              </a:tr>
              <a:tr h="1036053">
                <a:tc>
                  <a:txBody>
                    <a:bodyPr/>
                    <a:lstStyle/>
                    <a:p>
                      <a:pPr marL="0" marR="0" lvl="0" indent="0" algn="l" rtl="0">
                        <a:lnSpc>
                          <a:spcPct val="100000"/>
                        </a:lnSpc>
                        <a:spcBef>
                          <a:spcPts val="0"/>
                        </a:spcBef>
                        <a:spcAft>
                          <a:spcPts val="0"/>
                        </a:spcAft>
                        <a:buClr>
                          <a:srgbClr val="000000"/>
                        </a:buClr>
                        <a:buSzPts val="1800"/>
                        <a:buFont typeface="Arial"/>
                        <a:buNone/>
                      </a:pPr>
                      <a:r>
                        <a:rPr lang="en-US" sz="1600" u="none" strike="noStrike" cap="none" baseline="0" noProof="0" dirty="0">
                          <a:latin typeface="+mn-lt"/>
                          <a:ea typeface="Arial"/>
                          <a:cs typeface="Arial"/>
                          <a:sym typeface="Arial"/>
                        </a:rPr>
                        <a:t>workers and firms adjusting to having previously underestimated the price level</a:t>
                      </a:r>
                    </a:p>
                  </a:txBody>
                  <a:tcPr marL="45725" marR="46800" marT="46800" marB="46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a:lnSpc>
                          <a:spcPct val="100000"/>
                        </a:lnSpc>
                        <a:spcBef>
                          <a:spcPts val="0"/>
                        </a:spcBef>
                        <a:spcAft>
                          <a:spcPts val="0"/>
                        </a:spcAft>
                        <a:buClr>
                          <a:srgbClr val="000000"/>
                        </a:buClr>
                        <a:buSzPts val="1800"/>
                        <a:buFont typeface="Arial"/>
                        <a:buNone/>
                      </a:pPr>
                      <a:r>
                        <a:rPr lang="en-US" sz="100" u="none" strike="noStrike" cap="none" baseline="0" noProof="0" dirty="0">
                          <a:solidFill>
                            <a:schemeClr val="tx1"/>
                          </a:solidFill>
                          <a:latin typeface="+mn-lt"/>
                          <a:ea typeface="Arial"/>
                          <a:cs typeface="Arial"/>
                          <a:sym typeface="Arial"/>
                        </a:rPr>
                        <a:t>On a graph, X is real G D P, and Y is price level. Line S R A S sub 1 shifts left and becomes S R A S sub 2.</a:t>
                      </a:r>
                    </a:p>
                  </a:txBody>
                  <a:tcPr marL="45725" marR="46800" marT="46800" marB="46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b="0" i="0" u="none" strike="noStrike" cap="none" baseline="0" noProof="0" dirty="0">
                          <a:solidFill>
                            <a:schemeClr val="tx1"/>
                          </a:solidFill>
                          <a:latin typeface="+mn-lt"/>
                          <a:ea typeface="+mn-ea"/>
                          <a:cs typeface="+mn-cs"/>
                          <a:sym typeface="Arial"/>
                        </a:rPr>
                        <a:t>workers and firms attempt to catch up to a higher price level by increasing wages and prices.</a:t>
                      </a:r>
                      <a:endParaRPr lang="en-US" sz="1600" u="none" strike="noStrike" cap="none" baseline="0" noProof="0" dirty="0">
                        <a:latin typeface="+mn-lt"/>
                        <a:ea typeface="Arial"/>
                        <a:cs typeface="Arial"/>
                        <a:sym typeface="Arial"/>
                      </a:endParaRPr>
                    </a:p>
                  </a:txBody>
                  <a:tcPr marL="45725" marR="46800" marT="46800" marB="46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20888759"/>
                  </a:ext>
                </a:extLst>
              </a:tr>
            </a:tbl>
          </a:graphicData>
        </a:graphic>
      </p:graphicFrame>
      <p:pic>
        <p:nvPicPr>
          <p:cNvPr id="9" name="Picture 8">
            <a:extLst>
              <a:ext uri="{FF2B5EF4-FFF2-40B4-BE49-F238E27FC236}">
                <a16:creationId xmlns:a16="http://schemas.microsoft.com/office/drawing/2014/main" id="{26A38788-6614-4EB6-A602-0F0C4A15304A}"/>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3715495" y="2260385"/>
            <a:ext cx="1571172" cy="924485"/>
          </a:xfrm>
          <a:prstGeom prst="rect">
            <a:avLst/>
          </a:prstGeom>
          <a:solidFill>
            <a:schemeClr val="bg1"/>
          </a:solidFill>
        </p:spPr>
      </p:pic>
      <p:pic>
        <p:nvPicPr>
          <p:cNvPr id="10" name="Picture 9">
            <a:extLst>
              <a:ext uri="{FF2B5EF4-FFF2-40B4-BE49-F238E27FC236}">
                <a16:creationId xmlns:a16="http://schemas.microsoft.com/office/drawing/2014/main" id="{F4AF85E3-B26B-4D9A-B804-9E822A67F675}"/>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3803157" y="3356433"/>
            <a:ext cx="1540214" cy="901805"/>
          </a:xfrm>
          <a:prstGeom prst="rect">
            <a:avLst/>
          </a:prstGeom>
          <a:solidFill>
            <a:schemeClr val="bg1"/>
          </a:solidFill>
        </p:spPr>
      </p:pic>
      <p:sp>
        <p:nvSpPr>
          <p:cNvPr id="5" name="Content Placeholder 4"/>
          <p:cNvSpPr>
            <a:spLocks noGrp="1"/>
          </p:cNvSpPr>
          <p:nvPr>
            <p:ph sz="quarter" idx="14"/>
          </p:nvPr>
        </p:nvSpPr>
        <p:spPr>
          <a:xfrm>
            <a:off x="457200" y="4533535"/>
            <a:ext cx="8232128" cy="1455410"/>
          </a:xfrm>
        </p:spPr>
        <p:txBody>
          <a:bodyPr/>
          <a:lstStyle/>
          <a:p>
            <a:pPr marL="432" indent="0">
              <a:buNone/>
            </a:pPr>
            <a:r>
              <a:rPr lang="en-US" sz="1800" dirty="0"/>
              <a:t>If workers and firms expect higher prices in the future, </a:t>
            </a:r>
            <a:r>
              <a:rPr lang="en-US" sz="1800" i="1" dirty="0"/>
              <a:t>S</a:t>
            </a:r>
            <a:r>
              <a:rPr lang="en-US" sz="100" i="1" dirty="0"/>
              <a:t> </a:t>
            </a:r>
            <a:r>
              <a:rPr lang="en-US" sz="1800" i="1" dirty="0"/>
              <a:t>R</a:t>
            </a:r>
            <a:r>
              <a:rPr lang="en-US" sz="100" i="1" dirty="0"/>
              <a:t> </a:t>
            </a:r>
            <a:r>
              <a:rPr lang="en-US" sz="1800" i="1" dirty="0"/>
              <a:t>A</a:t>
            </a:r>
            <a:r>
              <a:rPr lang="en-US" sz="100" i="1" dirty="0"/>
              <a:t> </a:t>
            </a:r>
            <a:r>
              <a:rPr lang="en-US" sz="1800" i="1" dirty="0"/>
              <a:t>S</a:t>
            </a:r>
            <a:r>
              <a:rPr lang="en-US" sz="1800" dirty="0"/>
              <a:t> shifts to the left. This could happen because:</a:t>
            </a:r>
          </a:p>
          <a:p>
            <a:pPr>
              <a:spcBef>
                <a:spcPts val="600"/>
              </a:spcBef>
            </a:pPr>
            <a:r>
              <a:rPr lang="en-US" sz="1800" dirty="0"/>
              <a:t>Inflation expectations increase or</a:t>
            </a:r>
          </a:p>
          <a:p>
            <a:pPr>
              <a:spcBef>
                <a:spcPts val="600"/>
              </a:spcBef>
            </a:pPr>
            <a:r>
              <a:rPr lang="en-US" sz="1800" dirty="0"/>
              <a:t>Workers and firms realize they previously underestimated the price level.</a:t>
            </a:r>
          </a:p>
        </p:txBody>
      </p:sp>
    </p:spTree>
    <p:extLst>
      <p:ext uri="{BB962C8B-B14F-4D97-AF65-F5344CB8AC3E}">
        <p14:creationId xmlns:p14="http://schemas.microsoft.com/office/powerpoint/2010/main" val="671422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5">
                                            <p:txEl>
                                              <p:pRg st="0" end="0"/>
                                            </p:txEl>
                                          </p:spTgt>
                                        </p:tgtEl>
                                        <p:attrNameLst>
                                          <p:attrName>style.visibility</p:attrName>
                                        </p:attrNameLst>
                                      </p:cBhvr>
                                      <p:to>
                                        <p:strVal val="visible"/>
                                      </p:to>
                                    </p:set>
                                    <p:animEffect transition="in" filter="fade">
                                      <p:cBhvr>
                                        <p:cTn id="19" dur="500"/>
                                        <p:tgtEl>
                                          <p:spTgt spid="5">
                                            <p:txEl>
                                              <p:pRg st="0" end="0"/>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5">
                                            <p:txEl>
                                              <p:pRg st="1" end="1"/>
                                            </p:txEl>
                                          </p:spTgt>
                                        </p:tgtEl>
                                        <p:attrNameLst>
                                          <p:attrName>style.visibility</p:attrName>
                                        </p:attrNameLst>
                                      </p:cBhvr>
                                      <p:to>
                                        <p:strVal val="visible"/>
                                      </p:to>
                                    </p:set>
                                    <p:animEffect transition="in" filter="fade">
                                      <p:cBhvr>
                                        <p:cTn id="23" dur="500"/>
                                        <p:tgtEl>
                                          <p:spTgt spid="5">
                                            <p:txEl>
                                              <p:pRg st="1" end="1"/>
                                            </p:txEl>
                                          </p:spTgt>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5">
                                            <p:txEl>
                                              <p:pRg st="2" end="2"/>
                                            </p:txEl>
                                          </p:spTgt>
                                        </p:tgtEl>
                                        <p:attrNameLst>
                                          <p:attrName>style.visibility</p:attrName>
                                        </p:attrNameLst>
                                      </p:cBhvr>
                                      <p:to>
                                        <p:strVal val="visible"/>
                                      </p:to>
                                    </p:set>
                                    <p:animEffect transition="in" filter="fade">
                                      <p:cBhvr>
                                        <p:cTn id="27"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7594600" cy="1097279"/>
          </a:xfrm>
        </p:spPr>
        <p:txBody>
          <a:bodyPr/>
          <a:lstStyle/>
          <a:p>
            <a:r>
              <a:rPr lang="en-US" sz="3000" dirty="0"/>
              <a:t>Table 13.2 Variables That Shift the Short-Run Aggregate Supply Curve </a:t>
            </a:r>
            <a:r>
              <a:rPr lang="en-US" sz="2000" b="0" dirty="0"/>
              <a:t>(3 of 3)</a:t>
            </a:r>
            <a:endParaRPr lang="en-IN" sz="2000" dirty="0"/>
          </a:p>
        </p:txBody>
      </p:sp>
      <p:graphicFrame>
        <p:nvGraphicFramePr>
          <p:cNvPr id="3" name="Table 2"/>
          <p:cNvGraphicFramePr>
            <a:graphicFrameLocks noGrp="1"/>
          </p:cNvGraphicFramePr>
          <p:nvPr>
            <p:extLst>
              <p:ext uri="{D42A27DB-BD31-4B8C-83A1-F6EECF244321}">
                <p14:modId xmlns:p14="http://schemas.microsoft.com/office/powerpoint/2010/main" val="2325324294"/>
              </p:ext>
            </p:extLst>
          </p:nvPr>
        </p:nvGraphicFramePr>
        <p:xfrm>
          <a:off x="558800" y="1557338"/>
          <a:ext cx="8048752" cy="2027110"/>
        </p:xfrm>
        <a:graphic>
          <a:graphicData uri="http://schemas.openxmlformats.org/drawingml/2006/table">
            <a:tbl>
              <a:tblPr firstRow="1" bandRow="1">
                <a:tableStyleId>{2D5ABB26-0587-4C30-8999-92F81FD0307C}</a:tableStyleId>
              </a:tblPr>
              <a:tblGrid>
                <a:gridCol w="2598928">
                  <a:extLst>
                    <a:ext uri="{9D8B030D-6E8A-4147-A177-3AD203B41FA5}">
                      <a16:colId xmlns:a16="http://schemas.microsoft.com/office/drawing/2014/main" val="1509049232"/>
                    </a:ext>
                  </a:extLst>
                </a:gridCol>
                <a:gridCol w="2887472">
                  <a:extLst>
                    <a:ext uri="{9D8B030D-6E8A-4147-A177-3AD203B41FA5}">
                      <a16:colId xmlns:a16="http://schemas.microsoft.com/office/drawing/2014/main" val="1189106601"/>
                    </a:ext>
                  </a:extLst>
                </a:gridCol>
                <a:gridCol w="2562352">
                  <a:extLst>
                    <a:ext uri="{9D8B030D-6E8A-4147-A177-3AD203B41FA5}">
                      <a16:colId xmlns:a16="http://schemas.microsoft.com/office/drawing/2014/main" val="3141065211"/>
                    </a:ext>
                  </a:extLst>
                </a:gridCol>
              </a:tblGrid>
              <a:tr h="527494">
                <a:tc>
                  <a:txBody>
                    <a:bodyPr/>
                    <a:lstStyle/>
                    <a:p>
                      <a:pPr marL="0" marR="0" lvl="0" indent="0" algn="l" rtl="0">
                        <a:lnSpc>
                          <a:spcPct val="100000"/>
                        </a:lnSpc>
                        <a:spcBef>
                          <a:spcPts val="0"/>
                        </a:spcBef>
                        <a:spcAft>
                          <a:spcPts val="0"/>
                        </a:spcAft>
                        <a:buClr>
                          <a:srgbClr val="000000"/>
                        </a:buClr>
                        <a:buSzPts val="1800"/>
                        <a:buFont typeface="Arial"/>
                        <a:buNone/>
                      </a:pPr>
                      <a:r>
                        <a:rPr lang="en-US" sz="1600" b="1" u="none" strike="noStrike" cap="none" baseline="0" noProof="0" dirty="0">
                          <a:latin typeface="+mn-lt"/>
                          <a:ea typeface="Arial"/>
                          <a:cs typeface="Arial"/>
                          <a:sym typeface="Arial"/>
                        </a:rPr>
                        <a:t>An increase in …</a:t>
                      </a:r>
                      <a:endParaRPr lang="en-US" sz="1600" u="none" strike="noStrike" cap="none" baseline="0" noProof="0" dirty="0">
                        <a:latin typeface="+mn-lt"/>
                        <a:ea typeface="Arial"/>
                        <a:cs typeface="Arial"/>
                        <a:sym typeface="Arial"/>
                      </a:endParaRPr>
                    </a:p>
                  </a:txBody>
                  <a:tcPr marL="45725" marR="46800" marT="46800" marB="4680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SzPts val="1800"/>
                        <a:buFont typeface="Arial"/>
                        <a:buNone/>
                      </a:pPr>
                      <a:r>
                        <a:rPr lang="en-US" sz="1600" b="1" u="none" strike="noStrike" cap="none" baseline="0" noProof="0" dirty="0">
                          <a:latin typeface="+mn-lt"/>
                          <a:ea typeface="Arial"/>
                          <a:cs typeface="Arial"/>
                          <a:sym typeface="Arial"/>
                        </a:rPr>
                        <a:t>shifts the short-run aggregate supply curve …</a:t>
                      </a:r>
                      <a:endParaRPr lang="en-US" sz="1600" u="none" strike="noStrike" cap="none" baseline="0" noProof="0" dirty="0">
                        <a:latin typeface="+mn-lt"/>
                        <a:ea typeface="Arial"/>
                        <a:cs typeface="Arial"/>
                        <a:sym typeface="Arial"/>
                      </a:endParaRPr>
                    </a:p>
                  </a:txBody>
                  <a:tcPr marL="45725" marR="46800" marT="46800" marB="46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SzPts val="1800"/>
                        <a:buFont typeface="Arial"/>
                        <a:buNone/>
                      </a:pPr>
                      <a:r>
                        <a:rPr lang="en-US" sz="1600" b="1" u="none" strike="noStrike" cap="none" baseline="0" noProof="0" dirty="0">
                          <a:latin typeface="+mn-lt"/>
                          <a:ea typeface="Arial"/>
                          <a:cs typeface="Arial"/>
                          <a:sym typeface="Arial"/>
                        </a:rPr>
                        <a:t>because …</a:t>
                      </a:r>
                      <a:endParaRPr lang="en-US" sz="1600" u="none" strike="noStrike" cap="none" baseline="0" noProof="0" dirty="0">
                        <a:latin typeface="+mn-lt"/>
                        <a:ea typeface="Arial"/>
                        <a:cs typeface="Arial"/>
                        <a:sym typeface="Arial"/>
                      </a:endParaRPr>
                    </a:p>
                  </a:txBody>
                  <a:tcPr marL="45725" marR="46800" marT="46800" marB="4680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02292588"/>
                  </a:ext>
                </a:extLst>
              </a:tr>
              <a:tr h="1445830">
                <a:tc>
                  <a:txBody>
                    <a:bodyPr/>
                    <a:lstStyle/>
                    <a:p>
                      <a:r>
                        <a:rPr lang="en-US" sz="1600" noProof="0" dirty="0">
                          <a:latin typeface="+mn-lt"/>
                        </a:rPr>
                        <a:t>the price of an important natural resource or the occurrence of</a:t>
                      </a:r>
                      <a:r>
                        <a:rPr lang="en-US" sz="1600" baseline="0" noProof="0" dirty="0">
                          <a:latin typeface="+mn-lt"/>
                        </a:rPr>
                        <a:t> a natural disaster or pandemic.</a:t>
                      </a:r>
                      <a:endParaRPr lang="en-US" sz="1600" noProof="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 b="0" i="0" u="none" strike="noStrike" cap="none" baseline="0" noProof="0" dirty="0">
                          <a:solidFill>
                            <a:schemeClr val="tx1"/>
                          </a:solidFill>
                          <a:latin typeface="+mn-lt"/>
                          <a:ea typeface="Arial"/>
                          <a:cs typeface="Arial"/>
                          <a:sym typeface="Arial"/>
                        </a:rPr>
                        <a:t>On a graph, X is real G D P, and Y is price level. Line S R A S sub 1 shifts left and becomes S R A S sub 2.</a:t>
                      </a:r>
                      <a:endParaRPr lang="en-US" sz="100" noProof="0"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noProof="0" dirty="0">
                          <a:latin typeface="+mn-lt"/>
                        </a:rPr>
                        <a:t>costs of producing output rise or many firms are forced to temporarily close.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17013069"/>
                  </a:ext>
                </a:extLst>
              </a:tr>
            </a:tbl>
          </a:graphicData>
        </a:graphic>
      </p:graphicFrame>
      <p:pic>
        <p:nvPicPr>
          <p:cNvPr id="7" name="Picture 6">
            <a:extLs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10167" y="2239672"/>
            <a:ext cx="1945866" cy="1273836"/>
          </a:xfrm>
          <a:prstGeom prst="rect">
            <a:avLst/>
          </a:prstGeom>
        </p:spPr>
      </p:pic>
      <p:sp>
        <p:nvSpPr>
          <p:cNvPr id="5" name="Content Placeholder 4"/>
          <p:cNvSpPr>
            <a:spLocks noGrp="1"/>
          </p:cNvSpPr>
          <p:nvPr>
            <p:ph sz="quarter" idx="14"/>
          </p:nvPr>
        </p:nvSpPr>
        <p:spPr>
          <a:xfrm>
            <a:off x="457200" y="3731852"/>
            <a:ext cx="8089392" cy="2505436"/>
          </a:xfrm>
        </p:spPr>
        <p:txBody>
          <a:bodyPr tIns="0"/>
          <a:lstStyle/>
          <a:p>
            <a:pPr marL="432" indent="0">
              <a:spcBef>
                <a:spcPts val="600"/>
              </a:spcBef>
              <a:buNone/>
            </a:pPr>
            <a:r>
              <a:rPr lang="en-US" sz="1800" dirty="0"/>
              <a:t>A </a:t>
            </a:r>
            <a:r>
              <a:rPr lang="en-US" sz="1800" b="1" dirty="0"/>
              <a:t>supply shock</a:t>
            </a:r>
            <a:r>
              <a:rPr lang="en-US" sz="1800" dirty="0"/>
              <a:t> is an unexpected event that causes the short-run aggregate supply curve to shift.</a:t>
            </a:r>
          </a:p>
          <a:p>
            <a:pPr marL="432" indent="0">
              <a:spcBef>
                <a:spcPts val="600"/>
              </a:spcBef>
              <a:buNone/>
            </a:pPr>
            <a:r>
              <a:rPr lang="en-US" sz="1800" b="1" dirty="0"/>
              <a:t>Examples: </a:t>
            </a:r>
            <a:r>
              <a:rPr lang="en-US" sz="1800" dirty="0"/>
              <a:t>Oil prices increase suddenly. Firms immediately anticipate rising input prices and will only produce the same amount of output if their own prices rise. The pandemic shutdown closed businesses and reduced supply in 2020.</a:t>
            </a:r>
          </a:p>
          <a:p>
            <a:pPr marL="432" indent="0">
              <a:spcBef>
                <a:spcPts val="600"/>
              </a:spcBef>
              <a:buNone/>
            </a:pPr>
            <a:r>
              <a:rPr lang="en-US" sz="1800" dirty="0"/>
              <a:t>Unexpected input price increases cause a decrease in the </a:t>
            </a:r>
            <a:r>
              <a:rPr lang="en-US" sz="1800" i="1" dirty="0"/>
              <a:t>S</a:t>
            </a:r>
            <a:r>
              <a:rPr lang="en-US" sz="100" i="1" dirty="0"/>
              <a:t> </a:t>
            </a:r>
            <a:r>
              <a:rPr lang="en-US" sz="1800" i="1" dirty="0"/>
              <a:t>R</a:t>
            </a:r>
            <a:r>
              <a:rPr lang="en-US" sz="100" i="1" dirty="0"/>
              <a:t> </a:t>
            </a:r>
            <a:r>
              <a:rPr lang="en-US" sz="1800" i="1" dirty="0"/>
              <a:t>A</a:t>
            </a:r>
            <a:r>
              <a:rPr lang="en-US" sz="100" i="1" dirty="0"/>
              <a:t> </a:t>
            </a:r>
            <a:r>
              <a:rPr lang="en-US" sz="1800" i="1" dirty="0"/>
              <a:t>S</a:t>
            </a:r>
            <a:r>
              <a:rPr lang="en-US" sz="1800" dirty="0"/>
              <a:t>; unexpected input price </a:t>
            </a:r>
            <a:r>
              <a:rPr lang="en-US" sz="1800" b="1" dirty="0"/>
              <a:t>decreases</a:t>
            </a:r>
            <a:r>
              <a:rPr lang="en-US" sz="1800" dirty="0"/>
              <a:t> would shift </a:t>
            </a:r>
            <a:r>
              <a:rPr lang="en-US" sz="1800" i="1" dirty="0"/>
              <a:t>S</a:t>
            </a:r>
            <a:r>
              <a:rPr lang="en-US" sz="100" i="1" dirty="0"/>
              <a:t> </a:t>
            </a:r>
            <a:r>
              <a:rPr lang="en-US" sz="1800" i="1" dirty="0"/>
              <a:t>R</a:t>
            </a:r>
            <a:r>
              <a:rPr lang="en-US" sz="100" i="1" dirty="0"/>
              <a:t> </a:t>
            </a:r>
            <a:r>
              <a:rPr lang="en-US" sz="1800" i="1" dirty="0"/>
              <a:t>A</a:t>
            </a:r>
            <a:r>
              <a:rPr lang="en-US" sz="100" i="1" dirty="0"/>
              <a:t> </a:t>
            </a:r>
            <a:r>
              <a:rPr lang="en-US" sz="1800" i="1" dirty="0"/>
              <a:t>S</a:t>
            </a:r>
            <a:r>
              <a:rPr lang="en-US" sz="1800" dirty="0"/>
              <a:t> to the right instead.</a:t>
            </a:r>
          </a:p>
        </p:txBody>
      </p:sp>
    </p:spTree>
    <p:extLst>
      <p:ext uri="{BB962C8B-B14F-4D97-AF65-F5344CB8AC3E}">
        <p14:creationId xmlns:p14="http://schemas.microsoft.com/office/powerpoint/2010/main" val="2564575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animEffect transition="in" filter="fade">
                                      <p:cBhvr>
                                        <p:cTn id="15" dur="500"/>
                                        <p:tgtEl>
                                          <p:spTgt spid="5">
                                            <p:txEl>
                                              <p:pRg st="0" end="0"/>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5">
                                            <p:txEl>
                                              <p:pRg st="1" end="1"/>
                                            </p:txEl>
                                          </p:spTgt>
                                        </p:tgtEl>
                                        <p:attrNameLst>
                                          <p:attrName>style.visibility</p:attrName>
                                        </p:attrNameLst>
                                      </p:cBhvr>
                                      <p:to>
                                        <p:strVal val="visible"/>
                                      </p:to>
                                    </p:set>
                                    <p:animEffect transition="in" filter="fade">
                                      <p:cBhvr>
                                        <p:cTn id="19" dur="500"/>
                                        <p:tgtEl>
                                          <p:spTgt spid="5">
                                            <p:txEl>
                                              <p:pRg st="1" end="1"/>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5">
                                            <p:txEl>
                                              <p:pRg st="2" end="2"/>
                                            </p:txEl>
                                          </p:spTgt>
                                        </p:tgtEl>
                                        <p:attrNameLst>
                                          <p:attrName>style.visibility</p:attrName>
                                        </p:attrNameLst>
                                      </p:cBhvr>
                                      <p:to>
                                        <p:strVal val="visible"/>
                                      </p:to>
                                    </p:set>
                                    <p:animEffect transition="in" filter="fade">
                                      <p:cBhvr>
                                        <p:cTn id="23"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88913"/>
            <a:ext cx="8229600" cy="1113745"/>
          </a:xfrm>
        </p:spPr>
        <p:txBody>
          <a:bodyPr/>
          <a:lstStyle/>
          <a:p>
            <a:r>
              <a:rPr lang="en-US" sz="3200" dirty="0"/>
              <a:t>A</a:t>
            </a:r>
            <a:r>
              <a:rPr lang="en-US" sz="100" dirty="0"/>
              <a:t> </a:t>
            </a:r>
            <a:r>
              <a:rPr lang="en-US" sz="3200" dirty="0"/>
              <a:t>M</a:t>
            </a:r>
            <a:r>
              <a:rPr lang="en-US" sz="100" dirty="0"/>
              <a:t> </a:t>
            </a:r>
            <a:r>
              <a:rPr lang="en-US" sz="3200" dirty="0"/>
              <a:t>C and D. R. Horton Switch Places</a:t>
            </a:r>
            <a:endParaRPr lang="en-IN" sz="3200" dirty="0"/>
          </a:p>
        </p:txBody>
      </p:sp>
      <p:sp>
        <p:nvSpPr>
          <p:cNvPr id="6" name="Content Placeholder 5"/>
          <p:cNvSpPr>
            <a:spLocks noGrp="1"/>
          </p:cNvSpPr>
          <p:nvPr>
            <p:ph sz="quarter" idx="15"/>
          </p:nvPr>
        </p:nvSpPr>
        <p:spPr>
          <a:xfrm>
            <a:off x="457200" y="1593672"/>
            <a:ext cx="4208585" cy="4502328"/>
          </a:xfrm>
        </p:spPr>
        <p:txBody>
          <a:bodyPr/>
          <a:lstStyle/>
          <a:p>
            <a:pPr marL="432" indent="0">
              <a:buNone/>
            </a:pPr>
            <a:r>
              <a:rPr lang="en-US" sz="1800" dirty="0">
                <a:solidFill>
                  <a:schemeClr val="tx1"/>
                </a:solidFill>
              </a:rPr>
              <a:t>If the U.S. economy was about to enter a recession, would you prefer to work for movie chain A</a:t>
            </a:r>
            <a:r>
              <a:rPr lang="en-US" sz="100" dirty="0">
                <a:solidFill>
                  <a:schemeClr val="tx1"/>
                </a:solidFill>
              </a:rPr>
              <a:t> </a:t>
            </a:r>
            <a:r>
              <a:rPr lang="en-US" sz="1800" dirty="0">
                <a:solidFill>
                  <a:schemeClr val="tx1"/>
                </a:solidFill>
              </a:rPr>
              <a:t>M</a:t>
            </a:r>
            <a:r>
              <a:rPr lang="en-US" sz="100" dirty="0">
                <a:solidFill>
                  <a:schemeClr val="tx1"/>
                </a:solidFill>
              </a:rPr>
              <a:t> </a:t>
            </a:r>
            <a:r>
              <a:rPr lang="en-US" sz="1800" dirty="0">
                <a:solidFill>
                  <a:schemeClr val="tx1"/>
                </a:solidFill>
              </a:rPr>
              <a:t>C or home builder D. R. Horton?</a:t>
            </a:r>
          </a:p>
          <a:p>
            <a:pPr marL="432" indent="0">
              <a:buNone/>
            </a:pPr>
            <a:r>
              <a:rPr lang="en-US" sz="1800" dirty="0">
                <a:solidFill>
                  <a:schemeClr val="tx1"/>
                </a:solidFill>
              </a:rPr>
              <a:t>In normal recessions, A</a:t>
            </a:r>
            <a:r>
              <a:rPr lang="en-US" sz="100" dirty="0">
                <a:solidFill>
                  <a:schemeClr val="tx1"/>
                </a:solidFill>
              </a:rPr>
              <a:t> </a:t>
            </a:r>
            <a:r>
              <a:rPr lang="en-US" sz="1800" dirty="0">
                <a:solidFill>
                  <a:schemeClr val="tx1"/>
                </a:solidFill>
              </a:rPr>
              <a:t>M</a:t>
            </a:r>
            <a:r>
              <a:rPr lang="en-US" sz="100" dirty="0">
                <a:solidFill>
                  <a:schemeClr val="tx1"/>
                </a:solidFill>
              </a:rPr>
              <a:t> </a:t>
            </a:r>
            <a:r>
              <a:rPr lang="en-US" sz="1800" dirty="0">
                <a:solidFill>
                  <a:schemeClr val="tx1"/>
                </a:solidFill>
              </a:rPr>
              <a:t>C would win out. However, in the Covid-19 recession spending on services declined by 3 percent while residential construction </a:t>
            </a:r>
            <a:r>
              <a:rPr lang="en-US" sz="1800" b="1" dirty="0">
                <a:solidFill>
                  <a:schemeClr val="tx1"/>
                </a:solidFill>
              </a:rPr>
              <a:t>increased</a:t>
            </a:r>
            <a:r>
              <a:rPr lang="en-US" sz="1800" dirty="0">
                <a:solidFill>
                  <a:schemeClr val="tx1"/>
                </a:solidFill>
              </a:rPr>
              <a:t> 21 percent, spurred on by record low interest rates and stimulus checks.</a:t>
            </a:r>
          </a:p>
          <a:p>
            <a:pPr marL="432" indent="0">
              <a:buNone/>
            </a:pPr>
            <a:r>
              <a:rPr lang="en-US" sz="1800" dirty="0">
                <a:solidFill>
                  <a:schemeClr val="tx1"/>
                </a:solidFill>
              </a:rPr>
              <a:t>A</a:t>
            </a:r>
            <a:r>
              <a:rPr lang="en-US" sz="100" dirty="0">
                <a:solidFill>
                  <a:schemeClr val="tx1"/>
                </a:solidFill>
              </a:rPr>
              <a:t> </a:t>
            </a:r>
            <a:r>
              <a:rPr lang="en-US" sz="1800" dirty="0">
                <a:solidFill>
                  <a:schemeClr val="tx1"/>
                </a:solidFill>
              </a:rPr>
              <a:t>M</a:t>
            </a:r>
            <a:r>
              <a:rPr lang="en-US" sz="100" dirty="0">
                <a:solidFill>
                  <a:schemeClr val="tx1"/>
                </a:solidFill>
              </a:rPr>
              <a:t> </a:t>
            </a:r>
            <a:r>
              <a:rPr lang="en-US" sz="1800" dirty="0">
                <a:solidFill>
                  <a:schemeClr val="tx1"/>
                </a:solidFill>
              </a:rPr>
              <a:t>C was hit hard by social distancing rules and forced closures while D. R. Horton’s revenues increased.</a:t>
            </a:r>
          </a:p>
        </p:txBody>
      </p:sp>
      <p:pic>
        <p:nvPicPr>
          <p:cNvPr id="7" name="Picture 6" descr="A photo depicts three residential construction workers standing and working on a wooden house framework at one of D. R. Hortons’s construction site.">
            <a:extLst>
              <a:ext uri="{FF2B5EF4-FFF2-40B4-BE49-F238E27FC236}">
                <a16:creationId xmlns:a16="http://schemas.microsoft.com/office/drawing/2014/main" id="{8043ECFE-E23F-F573-2343-3CB2F0578434}"/>
              </a:ext>
            </a:extLst>
          </p:cNvPr>
          <p:cNvPicPr>
            <a:picLocks noChangeAspect="1"/>
          </p:cNvPicPr>
          <p:nvPr/>
        </p:nvPicPr>
        <p:blipFill>
          <a:blip r:embed="rId2"/>
          <a:stretch>
            <a:fillRect/>
          </a:stretch>
        </p:blipFill>
        <p:spPr>
          <a:xfrm>
            <a:off x="5287304" y="1593672"/>
            <a:ext cx="3353459" cy="2234565"/>
          </a:xfrm>
          <a:prstGeom prst="rect">
            <a:avLst/>
          </a:prstGeom>
        </p:spPr>
      </p:pic>
    </p:spTree>
    <p:extLst>
      <p:ext uri="{BB962C8B-B14F-4D97-AF65-F5344CB8AC3E}">
        <p14:creationId xmlns:p14="http://schemas.microsoft.com/office/powerpoint/2010/main" val="2516064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animEffect transition="in" filter="fade">
                                      <p:cBhvr>
                                        <p:cTn id="11" dur="500"/>
                                        <p:tgtEl>
                                          <p:spTgt spid="6">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13.3 Macroeconomic Equilibrium in the Long Run and the Short Run</a:t>
            </a:r>
            <a:endParaRPr lang="en-IN" sz="3200" dirty="0"/>
          </a:p>
        </p:txBody>
      </p:sp>
      <p:sp>
        <p:nvSpPr>
          <p:cNvPr id="4" name="Content Placeholder 3"/>
          <p:cNvSpPr>
            <a:spLocks noGrp="1"/>
          </p:cNvSpPr>
          <p:nvPr>
            <p:ph sz="quarter" idx="13"/>
          </p:nvPr>
        </p:nvSpPr>
        <p:spPr>
          <a:xfrm>
            <a:off x="457200" y="1606958"/>
            <a:ext cx="8229600" cy="1150754"/>
          </a:xfrm>
        </p:spPr>
        <p:txBody>
          <a:bodyPr/>
          <a:lstStyle/>
          <a:p>
            <a:pPr marL="432" indent="0">
              <a:buNone/>
            </a:pPr>
            <a:r>
              <a:rPr lang="en-US" sz="2000" b="1" dirty="0"/>
              <a:t>Use the aggregate demand and aggregate supply model to illustrate the difference between short-run and long-run macroeconomic equilibrium.</a:t>
            </a:r>
          </a:p>
        </p:txBody>
      </p:sp>
      <p:sp>
        <p:nvSpPr>
          <p:cNvPr id="5" name="Content Placeholder 4"/>
          <p:cNvSpPr>
            <a:spLocks noGrp="1"/>
          </p:cNvSpPr>
          <p:nvPr>
            <p:ph sz="quarter" idx="14"/>
          </p:nvPr>
        </p:nvSpPr>
        <p:spPr>
          <a:xfrm>
            <a:off x="457200" y="3085112"/>
            <a:ext cx="7986156" cy="1995054"/>
          </a:xfrm>
        </p:spPr>
        <p:txBody>
          <a:bodyPr/>
          <a:lstStyle/>
          <a:p>
            <a:pPr marL="432" indent="0">
              <a:buNone/>
            </a:pPr>
            <a:r>
              <a:rPr lang="en-US" dirty="0"/>
              <a:t>Now we are ready to introduce the long-run aggregate supply curve into our model.</a:t>
            </a:r>
          </a:p>
          <a:p>
            <a:r>
              <a:rPr lang="en-US" dirty="0"/>
              <a:t>Remember, the </a:t>
            </a:r>
            <a:r>
              <a:rPr lang="en-US" i="1" dirty="0"/>
              <a:t>L</a:t>
            </a:r>
            <a:r>
              <a:rPr lang="en-US" sz="100" i="1" dirty="0"/>
              <a:t> </a:t>
            </a:r>
            <a:r>
              <a:rPr lang="en-US" i="1" dirty="0"/>
              <a:t>R</a:t>
            </a:r>
            <a:r>
              <a:rPr lang="en-US" sz="100" i="1" dirty="0"/>
              <a:t> </a:t>
            </a:r>
            <a:r>
              <a:rPr lang="en-US" i="1" dirty="0"/>
              <a:t>A</a:t>
            </a:r>
            <a:r>
              <a:rPr lang="en-US" sz="100" i="1" dirty="0"/>
              <a:t> </a:t>
            </a:r>
            <a:r>
              <a:rPr lang="en-US" i="1" dirty="0"/>
              <a:t>S</a:t>
            </a:r>
            <a:r>
              <a:rPr lang="en-US" dirty="0"/>
              <a:t> shows the level of potential, or full-employment, G</a:t>
            </a:r>
            <a:r>
              <a:rPr lang="en-US" sz="100" dirty="0"/>
              <a:t> </a:t>
            </a:r>
            <a:r>
              <a:rPr lang="en-US" dirty="0"/>
              <a:t>D</a:t>
            </a:r>
            <a:r>
              <a:rPr lang="en-US" sz="100" dirty="0"/>
              <a:t> </a:t>
            </a:r>
            <a:r>
              <a:rPr lang="en-US" dirty="0"/>
              <a:t>P.</a:t>
            </a:r>
          </a:p>
        </p:txBody>
      </p:sp>
    </p:spTree>
    <p:extLst>
      <p:ext uri="{BB962C8B-B14F-4D97-AF65-F5344CB8AC3E}">
        <p14:creationId xmlns:p14="http://schemas.microsoft.com/office/powerpoint/2010/main" val="2561445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animEffect transition="in" filter="fade">
                                      <p:cBhvr>
                                        <p:cTn id="11" dur="500"/>
                                        <p:tgtEl>
                                          <p:spTgt spid="5">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animEffect transition="in" filter="fade">
                                      <p:cBhvr>
                                        <p:cTn id="15" dur="5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Figure 13.4 Long-Run Macroeconomic Equilibrium</a:t>
            </a:r>
            <a:endParaRPr lang="en-IN" sz="3200" dirty="0"/>
          </a:p>
        </p:txBody>
      </p:sp>
      <p:pic>
        <p:nvPicPr>
          <p:cNvPr id="8" name="Picture 7" descr="A graph depicts a long run macroeconomic equilibrium. For long description in Notes pane, press F6.">
            <a:extLst>
              <a:ext uri="{FF2B5EF4-FFF2-40B4-BE49-F238E27FC236}">
                <a16:creationId xmlns:a16="http://schemas.microsoft.com/office/drawing/2014/main" id="{5FA8D391-8D13-4901-CF06-2D7B1A29BB5A}"/>
              </a:ext>
            </a:extLst>
          </p:cNvPr>
          <p:cNvPicPr>
            <a:picLocks noChangeAspect="1"/>
          </p:cNvPicPr>
          <p:nvPr/>
        </p:nvPicPr>
        <p:blipFill>
          <a:blip r:embed="rId3"/>
          <a:stretch>
            <a:fillRect/>
          </a:stretch>
        </p:blipFill>
        <p:spPr>
          <a:xfrm>
            <a:off x="2388900" y="1572382"/>
            <a:ext cx="4366199" cy="3087807"/>
          </a:xfrm>
          <a:prstGeom prst="rect">
            <a:avLst/>
          </a:prstGeom>
        </p:spPr>
      </p:pic>
      <p:sp>
        <p:nvSpPr>
          <p:cNvPr id="6" name="Content Placeholder 5"/>
          <p:cNvSpPr>
            <a:spLocks noGrp="1"/>
          </p:cNvSpPr>
          <p:nvPr>
            <p:ph sz="quarter" idx="15"/>
          </p:nvPr>
        </p:nvSpPr>
        <p:spPr>
          <a:xfrm>
            <a:off x="468314" y="4717037"/>
            <a:ext cx="8172450" cy="1513075"/>
          </a:xfrm>
        </p:spPr>
        <p:txBody>
          <a:bodyPr/>
          <a:lstStyle/>
          <a:p>
            <a:pPr marL="432" indent="0">
              <a:spcBef>
                <a:spcPts val="1000"/>
              </a:spcBef>
              <a:buNone/>
            </a:pPr>
            <a:r>
              <a:rPr lang="en-US" sz="1600" dirty="0">
                <a:solidFill>
                  <a:schemeClr val="tx1"/>
                </a:solidFill>
              </a:rPr>
              <a:t>Long-run macroeconomic equilibrium occurs when the </a:t>
            </a:r>
            <a:r>
              <a:rPr lang="en-US" sz="1600" i="1" dirty="0">
                <a:solidFill>
                  <a:schemeClr val="tx1"/>
                </a:solidFill>
              </a:rPr>
              <a:t>A</a:t>
            </a:r>
            <a:r>
              <a:rPr lang="en-US" sz="100" i="1" dirty="0">
                <a:solidFill>
                  <a:schemeClr val="tx1"/>
                </a:solidFill>
              </a:rPr>
              <a:t> </a:t>
            </a:r>
            <a:r>
              <a:rPr lang="en-US" sz="1600" i="1" dirty="0">
                <a:solidFill>
                  <a:schemeClr val="tx1"/>
                </a:solidFill>
              </a:rPr>
              <a:t>D</a:t>
            </a:r>
            <a:r>
              <a:rPr lang="en-US" sz="1600" dirty="0">
                <a:solidFill>
                  <a:schemeClr val="tx1"/>
                </a:solidFill>
              </a:rPr>
              <a:t> and </a:t>
            </a:r>
            <a:r>
              <a:rPr lang="en-US" sz="1600" i="1" dirty="0">
                <a:solidFill>
                  <a:schemeClr val="tx1"/>
                </a:solidFill>
              </a:rPr>
              <a:t>S</a:t>
            </a:r>
            <a:r>
              <a:rPr lang="en-US" sz="100" i="1" dirty="0">
                <a:solidFill>
                  <a:schemeClr val="tx1"/>
                </a:solidFill>
              </a:rPr>
              <a:t> </a:t>
            </a:r>
            <a:r>
              <a:rPr lang="en-US" sz="1600" i="1" dirty="0">
                <a:solidFill>
                  <a:schemeClr val="tx1"/>
                </a:solidFill>
              </a:rPr>
              <a:t>R</a:t>
            </a:r>
            <a:r>
              <a:rPr lang="en-US" sz="100" i="1" dirty="0">
                <a:solidFill>
                  <a:schemeClr val="tx1"/>
                </a:solidFill>
              </a:rPr>
              <a:t> </a:t>
            </a:r>
            <a:r>
              <a:rPr lang="en-US" sz="1600" i="1" dirty="0">
                <a:solidFill>
                  <a:schemeClr val="tx1"/>
                </a:solidFill>
              </a:rPr>
              <a:t>A</a:t>
            </a:r>
            <a:r>
              <a:rPr lang="en-US" sz="100" i="1" dirty="0">
                <a:solidFill>
                  <a:schemeClr val="tx1"/>
                </a:solidFill>
              </a:rPr>
              <a:t> </a:t>
            </a:r>
            <a:r>
              <a:rPr lang="en-US" sz="1600" i="1" dirty="0">
                <a:solidFill>
                  <a:schemeClr val="tx1"/>
                </a:solidFill>
              </a:rPr>
              <a:t>S </a:t>
            </a:r>
            <a:r>
              <a:rPr lang="en-US" sz="1600" dirty="0">
                <a:solidFill>
                  <a:schemeClr val="tx1"/>
                </a:solidFill>
              </a:rPr>
              <a:t>curves intersect at the </a:t>
            </a:r>
            <a:r>
              <a:rPr lang="en-US" sz="1600" i="1" dirty="0">
                <a:solidFill>
                  <a:schemeClr val="tx1"/>
                </a:solidFill>
              </a:rPr>
              <a:t>L</a:t>
            </a:r>
            <a:r>
              <a:rPr lang="en-US" sz="100" i="1" dirty="0">
                <a:solidFill>
                  <a:schemeClr val="tx1"/>
                </a:solidFill>
              </a:rPr>
              <a:t> </a:t>
            </a:r>
            <a:r>
              <a:rPr lang="en-US" sz="1600" i="1" dirty="0">
                <a:solidFill>
                  <a:schemeClr val="tx1"/>
                </a:solidFill>
              </a:rPr>
              <a:t>R</a:t>
            </a:r>
            <a:r>
              <a:rPr lang="en-US" sz="100" i="1" dirty="0">
                <a:solidFill>
                  <a:schemeClr val="tx1"/>
                </a:solidFill>
              </a:rPr>
              <a:t> </a:t>
            </a:r>
            <a:r>
              <a:rPr lang="en-US" sz="1600" i="1" dirty="0">
                <a:solidFill>
                  <a:schemeClr val="tx1"/>
                </a:solidFill>
              </a:rPr>
              <a:t>A</a:t>
            </a:r>
            <a:r>
              <a:rPr lang="en-US" sz="100" i="1" dirty="0">
                <a:solidFill>
                  <a:schemeClr val="tx1"/>
                </a:solidFill>
              </a:rPr>
              <a:t> </a:t>
            </a:r>
            <a:r>
              <a:rPr lang="en-US" sz="1600" i="1" dirty="0">
                <a:solidFill>
                  <a:schemeClr val="tx1"/>
                </a:solidFill>
              </a:rPr>
              <a:t>S</a:t>
            </a:r>
            <a:r>
              <a:rPr lang="en-US" sz="1600" dirty="0">
                <a:solidFill>
                  <a:schemeClr val="tx1"/>
                </a:solidFill>
              </a:rPr>
              <a:t> level, that is, when the economy is in short-run equilibrium, and G</a:t>
            </a:r>
            <a:r>
              <a:rPr lang="en-US" sz="100" dirty="0">
                <a:solidFill>
                  <a:schemeClr val="tx1"/>
                </a:solidFill>
              </a:rPr>
              <a:t> </a:t>
            </a:r>
            <a:r>
              <a:rPr lang="en-US" sz="1600" dirty="0">
                <a:solidFill>
                  <a:schemeClr val="tx1"/>
                </a:solidFill>
              </a:rPr>
              <a:t>D</a:t>
            </a:r>
            <a:r>
              <a:rPr lang="en-US" sz="100" dirty="0">
                <a:solidFill>
                  <a:schemeClr val="tx1"/>
                </a:solidFill>
              </a:rPr>
              <a:t> </a:t>
            </a:r>
            <a:r>
              <a:rPr lang="en-US" sz="1600" dirty="0">
                <a:solidFill>
                  <a:schemeClr val="tx1"/>
                </a:solidFill>
              </a:rPr>
              <a:t>P is at its full-employment level.</a:t>
            </a:r>
          </a:p>
          <a:p>
            <a:pPr marL="432" indent="0">
              <a:spcBef>
                <a:spcPts val="1000"/>
              </a:spcBef>
              <a:buNone/>
            </a:pPr>
            <a:r>
              <a:rPr lang="en-US" sz="1600" dirty="0">
                <a:solidFill>
                  <a:schemeClr val="tx1"/>
                </a:solidFill>
              </a:rPr>
              <a:t>For simplicity, assume no inflation (current and expected price level is 115) and no growth (</a:t>
            </a:r>
            <a:r>
              <a:rPr lang="en-US" sz="1600" i="1" dirty="0">
                <a:solidFill>
                  <a:schemeClr val="tx1"/>
                </a:solidFill>
              </a:rPr>
              <a:t>L</a:t>
            </a:r>
            <a:r>
              <a:rPr lang="en-US" sz="100" i="1" dirty="0">
                <a:solidFill>
                  <a:schemeClr val="tx1"/>
                </a:solidFill>
              </a:rPr>
              <a:t> </a:t>
            </a:r>
            <a:r>
              <a:rPr lang="en-US" sz="1600" i="1" dirty="0">
                <a:solidFill>
                  <a:schemeClr val="tx1"/>
                </a:solidFill>
              </a:rPr>
              <a:t>R</a:t>
            </a:r>
            <a:r>
              <a:rPr lang="en-US" sz="100" i="1" dirty="0">
                <a:solidFill>
                  <a:schemeClr val="tx1"/>
                </a:solidFill>
              </a:rPr>
              <a:t> </a:t>
            </a:r>
            <a:r>
              <a:rPr lang="en-US" sz="1600" i="1" dirty="0">
                <a:solidFill>
                  <a:schemeClr val="tx1"/>
                </a:solidFill>
              </a:rPr>
              <a:t>A</a:t>
            </a:r>
            <a:r>
              <a:rPr lang="en-US" sz="100" i="1" dirty="0">
                <a:solidFill>
                  <a:schemeClr val="tx1"/>
                </a:solidFill>
              </a:rPr>
              <a:t> </a:t>
            </a:r>
            <a:r>
              <a:rPr lang="en-US" sz="1600" i="1" dirty="0">
                <a:solidFill>
                  <a:schemeClr val="tx1"/>
                </a:solidFill>
              </a:rPr>
              <a:t>S</a:t>
            </a:r>
            <a:r>
              <a:rPr lang="en-US" sz="1600" dirty="0">
                <a:solidFill>
                  <a:schemeClr val="tx1"/>
                </a:solidFill>
              </a:rPr>
              <a:t> fixed at $20.0 trillion).</a:t>
            </a:r>
          </a:p>
        </p:txBody>
      </p:sp>
    </p:spTree>
    <p:extLst>
      <p:ext uri="{BB962C8B-B14F-4D97-AF65-F5344CB8AC3E}">
        <p14:creationId xmlns:p14="http://schemas.microsoft.com/office/powerpoint/2010/main" val="1142461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animEffect transition="in" filter="fade">
                                      <p:cBhvr>
                                        <p:cTn id="11" dur="500"/>
                                        <p:tgtEl>
                                          <p:spTgt spid="6">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animEffect transition="in" filter="fade">
                                      <p:cBhvr>
                                        <p:cTn id="15" dur="500"/>
                                        <p:tgtEl>
                                          <p:spTgt spid="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600" dirty="0"/>
              <a:t>Figure 13.5 The Short-Run and Long-Run Effects of a Decrease in Aggregate Demand </a:t>
            </a:r>
            <a:r>
              <a:rPr lang="en-US" sz="2000" b="0" dirty="0"/>
              <a:t>(1 of 2)</a:t>
            </a:r>
            <a:endParaRPr lang="en-IN" sz="2000" dirty="0"/>
          </a:p>
        </p:txBody>
      </p:sp>
      <p:sp>
        <p:nvSpPr>
          <p:cNvPr id="6" name="Content Placeholder 5"/>
          <p:cNvSpPr>
            <a:spLocks noGrp="1"/>
          </p:cNvSpPr>
          <p:nvPr>
            <p:ph sz="quarter" idx="15"/>
          </p:nvPr>
        </p:nvSpPr>
        <p:spPr>
          <a:xfrm>
            <a:off x="457200" y="1558413"/>
            <a:ext cx="2928796" cy="4025523"/>
          </a:xfrm>
        </p:spPr>
        <p:txBody>
          <a:bodyPr/>
          <a:lstStyle/>
          <a:p>
            <a:pPr marL="432" indent="0">
              <a:buNone/>
            </a:pPr>
            <a:r>
              <a:rPr lang="en-US" sz="2000" dirty="0"/>
              <a:t>Suppose interest rates rise.</a:t>
            </a:r>
          </a:p>
          <a:p>
            <a:r>
              <a:rPr lang="en-US" sz="2000" dirty="0"/>
              <a:t>Planned investments fall: </a:t>
            </a:r>
            <a:r>
              <a:rPr lang="en-US" sz="2000" i="1" dirty="0"/>
              <a:t>A</a:t>
            </a:r>
            <a:r>
              <a:rPr lang="en-US" sz="100" i="1" dirty="0"/>
              <a:t> </a:t>
            </a:r>
            <a:r>
              <a:rPr lang="en-US" sz="2000" i="1" dirty="0"/>
              <a:t>D</a:t>
            </a:r>
            <a:r>
              <a:rPr lang="en-US" sz="2000" dirty="0"/>
              <a:t> shifts left, and the short-run macroeconomic equilibrium moves from </a:t>
            </a:r>
            <a:r>
              <a:rPr lang="en-US" sz="2000" i="1" dirty="0"/>
              <a:t>A</a:t>
            </a:r>
            <a:r>
              <a:rPr lang="en-US" sz="2000" dirty="0"/>
              <a:t> to </a:t>
            </a:r>
            <a:r>
              <a:rPr lang="en-US" sz="2000" i="1" dirty="0"/>
              <a:t>B</a:t>
            </a:r>
            <a:r>
              <a:rPr lang="en-US" sz="2000" dirty="0"/>
              <a:t>.</a:t>
            </a:r>
          </a:p>
          <a:p>
            <a:r>
              <a:rPr lang="en-US" sz="2000" dirty="0"/>
              <a:t>Workers lose their jobs, firms lose sales: a recession</a:t>
            </a:r>
          </a:p>
        </p:txBody>
      </p:sp>
      <p:pic>
        <p:nvPicPr>
          <p:cNvPr id="9" name="Picture 8" descr="A graph depicts the short run and long run effects of a decrease in aggregate demand. For long description in Notes pane, press F6.">
            <a:extLst>
              <a:ext uri="{FF2B5EF4-FFF2-40B4-BE49-F238E27FC236}">
                <a16:creationId xmlns:a16="http://schemas.microsoft.com/office/drawing/2014/main" id="{7A2B771F-F93A-A70C-37F7-1D93FDED32BC}"/>
              </a:ext>
            </a:extLst>
          </p:cNvPr>
          <p:cNvPicPr>
            <a:picLocks noChangeAspect="1"/>
          </p:cNvPicPr>
          <p:nvPr/>
        </p:nvPicPr>
        <p:blipFill>
          <a:blip r:embed="rId3"/>
          <a:stretch>
            <a:fillRect/>
          </a:stretch>
        </p:blipFill>
        <p:spPr>
          <a:xfrm>
            <a:off x="3521798" y="1558413"/>
            <a:ext cx="5165003" cy="4299144"/>
          </a:xfrm>
          <a:prstGeom prst="rect">
            <a:avLst/>
          </a:prstGeom>
        </p:spPr>
      </p:pic>
    </p:spTree>
    <p:extLst>
      <p:ext uri="{BB962C8B-B14F-4D97-AF65-F5344CB8AC3E}">
        <p14:creationId xmlns:p14="http://schemas.microsoft.com/office/powerpoint/2010/main" val="19138646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animEffect transition="in" filter="fade">
                                      <p:cBhvr>
                                        <p:cTn id="11" dur="500"/>
                                        <p:tgtEl>
                                          <p:spTgt spid="6">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600" dirty="0"/>
              <a:t>Figure 13.5 The Short-Run and Long-Run Effects of a Decrease in Aggregate Demand </a:t>
            </a:r>
            <a:r>
              <a:rPr lang="en-US" sz="2000" b="0" dirty="0"/>
              <a:t>(2 of 2)</a:t>
            </a:r>
            <a:endParaRPr lang="en-IN" sz="2000" dirty="0"/>
          </a:p>
        </p:txBody>
      </p:sp>
      <p:sp>
        <p:nvSpPr>
          <p:cNvPr id="6" name="Content Placeholder 5"/>
          <p:cNvSpPr>
            <a:spLocks noGrp="1"/>
          </p:cNvSpPr>
          <p:nvPr>
            <p:ph sz="quarter" idx="15"/>
          </p:nvPr>
        </p:nvSpPr>
        <p:spPr>
          <a:xfrm>
            <a:off x="457201" y="1558413"/>
            <a:ext cx="2829207" cy="4678875"/>
          </a:xfrm>
        </p:spPr>
        <p:txBody>
          <a:bodyPr/>
          <a:lstStyle/>
          <a:p>
            <a:pPr marL="432" indent="0">
              <a:buNone/>
            </a:pPr>
            <a:r>
              <a:rPr lang="en-US" sz="2000" dirty="0"/>
              <a:t>Workers accept lower wages and firms expect lower prices, including lower input costs: </a:t>
            </a:r>
            <a:r>
              <a:rPr lang="en-US" sz="2000" i="1" dirty="0"/>
              <a:t>S</a:t>
            </a:r>
            <a:r>
              <a:rPr lang="en-US" sz="100" i="1" dirty="0"/>
              <a:t> </a:t>
            </a:r>
            <a:r>
              <a:rPr lang="en-US" sz="2000" i="1" dirty="0"/>
              <a:t>R</a:t>
            </a:r>
            <a:r>
              <a:rPr lang="en-US" sz="100" i="1" dirty="0"/>
              <a:t> </a:t>
            </a:r>
            <a:r>
              <a:rPr lang="en-US" sz="2000" i="1" dirty="0"/>
              <a:t>A</a:t>
            </a:r>
            <a:r>
              <a:rPr lang="en-US" sz="100" i="1" dirty="0"/>
              <a:t> </a:t>
            </a:r>
            <a:r>
              <a:rPr lang="en-US" sz="2000" i="1" dirty="0"/>
              <a:t>S</a:t>
            </a:r>
            <a:r>
              <a:rPr lang="en-US" sz="2000" dirty="0"/>
              <a:t> shifts right, moving the short-run macroeconomic equilibrium from </a:t>
            </a:r>
            <a:r>
              <a:rPr lang="en-US" sz="2000" i="1" dirty="0"/>
              <a:t>B</a:t>
            </a:r>
            <a:r>
              <a:rPr lang="en-US" sz="2000" dirty="0"/>
              <a:t> to </a:t>
            </a:r>
            <a:r>
              <a:rPr lang="en-US" sz="2000" i="1" dirty="0"/>
              <a:t>C</a:t>
            </a:r>
            <a:r>
              <a:rPr lang="en-US" sz="2000" dirty="0"/>
              <a:t>.</a:t>
            </a:r>
          </a:p>
          <a:p>
            <a:pPr marL="432" indent="0">
              <a:buNone/>
            </a:pPr>
            <a:r>
              <a:rPr lang="en-US" sz="2000" i="1" dirty="0"/>
              <a:t>S</a:t>
            </a:r>
            <a:r>
              <a:rPr lang="en-US" sz="100" i="1" dirty="0"/>
              <a:t> </a:t>
            </a:r>
            <a:r>
              <a:rPr lang="en-US" sz="2000" i="1" dirty="0"/>
              <a:t>R</a:t>
            </a:r>
            <a:r>
              <a:rPr lang="en-US" sz="100" i="1" dirty="0"/>
              <a:t> </a:t>
            </a:r>
            <a:r>
              <a:rPr lang="en-US" sz="2000" i="1" dirty="0"/>
              <a:t>A</a:t>
            </a:r>
            <a:r>
              <a:rPr lang="en-US" sz="100" i="1" dirty="0"/>
              <a:t> </a:t>
            </a:r>
            <a:r>
              <a:rPr lang="en-US" sz="2000" i="1" dirty="0"/>
              <a:t>S</a:t>
            </a:r>
            <a:r>
              <a:rPr lang="en-US" sz="2000" dirty="0"/>
              <a:t> shifting right restores long-run macroeconomic equilibrium, with a lower price level.</a:t>
            </a:r>
          </a:p>
        </p:txBody>
      </p:sp>
      <p:pic>
        <p:nvPicPr>
          <p:cNvPr id="8" name="Picture 7" descr="A graph depicts the short run and long run effects of a decrease in aggregate demand. For long description in Notes pane, press F6.">
            <a:extLst>
              <a:ext uri="{FF2B5EF4-FFF2-40B4-BE49-F238E27FC236}">
                <a16:creationId xmlns:a16="http://schemas.microsoft.com/office/drawing/2014/main" id="{96D0D37E-F138-7A97-166C-017CF0D5C879}"/>
              </a:ext>
            </a:extLst>
          </p:cNvPr>
          <p:cNvPicPr>
            <a:picLocks noChangeAspect="1"/>
          </p:cNvPicPr>
          <p:nvPr/>
        </p:nvPicPr>
        <p:blipFill>
          <a:blip r:embed="rId3"/>
          <a:stretch>
            <a:fillRect/>
          </a:stretch>
        </p:blipFill>
        <p:spPr>
          <a:xfrm>
            <a:off x="3521798" y="1558413"/>
            <a:ext cx="5165003" cy="4299144"/>
          </a:xfrm>
          <a:prstGeom prst="rect">
            <a:avLst/>
          </a:prstGeom>
        </p:spPr>
      </p:pic>
    </p:spTree>
    <p:extLst>
      <p:ext uri="{BB962C8B-B14F-4D97-AF65-F5344CB8AC3E}">
        <p14:creationId xmlns:p14="http://schemas.microsoft.com/office/powerpoint/2010/main" val="766347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animEffect transition="in" filter="fade">
                                      <p:cBhvr>
                                        <p:cTn id="11" dur="500"/>
                                        <p:tgtEl>
                                          <p:spTgt spid="6">
                                            <p:txEl>
                                              <p:pRg st="1" end="1"/>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000" dirty="0"/>
              <a:t>Apply the Concept: Does It Matter What Causes a Decline in Aggregate Demand?</a:t>
            </a:r>
            <a:endParaRPr lang="en-IN" sz="3000" dirty="0"/>
          </a:p>
        </p:txBody>
      </p:sp>
      <p:sp>
        <p:nvSpPr>
          <p:cNvPr id="5" name="Content Placeholder 4"/>
          <p:cNvSpPr>
            <a:spLocks noGrp="1"/>
          </p:cNvSpPr>
          <p:nvPr>
            <p:ph sz="quarter" idx="14"/>
          </p:nvPr>
        </p:nvSpPr>
        <p:spPr>
          <a:xfrm>
            <a:off x="457199" y="1616469"/>
            <a:ext cx="8448261" cy="767344"/>
          </a:xfrm>
        </p:spPr>
        <p:txBody>
          <a:bodyPr/>
          <a:lstStyle/>
          <a:p>
            <a:pPr marL="0" indent="0">
              <a:buNone/>
            </a:pPr>
            <a:r>
              <a:rPr lang="en-US" sz="1800" dirty="0">
                <a:latin typeface="+mn-lt"/>
              </a:rPr>
              <a:t>G</a:t>
            </a:r>
            <a:r>
              <a:rPr lang="en-US" sz="100" dirty="0">
                <a:latin typeface="+mn-lt"/>
              </a:rPr>
              <a:t> </a:t>
            </a:r>
            <a:r>
              <a:rPr lang="en-US" sz="1800" dirty="0">
                <a:latin typeface="+mn-lt"/>
              </a:rPr>
              <a:t>D</a:t>
            </a:r>
            <a:r>
              <a:rPr lang="en-US" sz="100" dirty="0">
                <a:latin typeface="+mn-lt"/>
              </a:rPr>
              <a:t> </a:t>
            </a:r>
            <a:r>
              <a:rPr lang="en-US" sz="1800" dirty="0">
                <a:latin typeface="+mn-lt"/>
              </a:rPr>
              <a:t>P has four components; a decrease in any of the four could cause a recession. Does it make any difference </a:t>
            </a:r>
            <a:r>
              <a:rPr lang="en-US" sz="1800" b="1" dirty="0">
                <a:latin typeface="+mn-lt"/>
              </a:rPr>
              <a:t>which</a:t>
            </a:r>
            <a:r>
              <a:rPr lang="en-US" sz="1800" dirty="0">
                <a:latin typeface="+mn-lt"/>
              </a:rPr>
              <a:t> component causes the recession?</a:t>
            </a:r>
          </a:p>
        </p:txBody>
      </p:sp>
      <p:sp>
        <p:nvSpPr>
          <p:cNvPr id="6" name="Content Placeholder 5"/>
          <p:cNvSpPr>
            <a:spLocks noGrp="1"/>
          </p:cNvSpPr>
          <p:nvPr>
            <p:ph sz="quarter" idx="15"/>
          </p:nvPr>
        </p:nvSpPr>
        <p:spPr>
          <a:xfrm>
            <a:off x="457200" y="2562265"/>
            <a:ext cx="2822713" cy="3416504"/>
          </a:xfrm>
        </p:spPr>
        <p:txBody>
          <a:bodyPr/>
          <a:lstStyle/>
          <a:p>
            <a:pPr marL="255600"/>
            <a:r>
              <a:rPr lang="en-US" sz="1800" dirty="0"/>
              <a:t>Ed Leamer of U</a:t>
            </a:r>
            <a:r>
              <a:rPr lang="en-US" sz="100" dirty="0"/>
              <a:t> </a:t>
            </a:r>
            <a:r>
              <a:rPr lang="en-US" sz="1800" dirty="0"/>
              <a:t>C</a:t>
            </a:r>
            <a:r>
              <a:rPr lang="en-US" sz="100" dirty="0"/>
              <a:t> </a:t>
            </a:r>
            <a:r>
              <a:rPr lang="en-US" sz="1800" dirty="0"/>
              <a:t>L</a:t>
            </a:r>
            <a:r>
              <a:rPr lang="en-US" sz="100" dirty="0"/>
              <a:t> </a:t>
            </a:r>
            <a:r>
              <a:rPr lang="en-US" sz="1800" dirty="0"/>
              <a:t>A: “housing </a:t>
            </a:r>
            <a:r>
              <a:rPr lang="en-US" sz="1800" b="1" dirty="0"/>
              <a:t>is</a:t>
            </a:r>
            <a:r>
              <a:rPr lang="en-US" sz="1800" dirty="0"/>
              <a:t> the business cycle.”</a:t>
            </a:r>
          </a:p>
          <a:p>
            <a:pPr marL="255600"/>
            <a:r>
              <a:rPr lang="en-US" sz="1800" dirty="0"/>
              <a:t>Recent research suggests that recessions caused by financial crises tend to be larger and more long-lasting than declines due to other factors.</a:t>
            </a:r>
          </a:p>
        </p:txBody>
      </p:sp>
      <p:pic>
        <p:nvPicPr>
          <p:cNvPr id="3" name="Picture 2" descr="A graph depicts the decline in residential construction during recession periods. For long description in Notes pane, press F6."/>
          <p:cNvPicPr>
            <a:picLocks noChangeAspect="1"/>
          </p:cNvPicPr>
          <p:nvPr/>
        </p:nvPicPr>
        <p:blipFill>
          <a:blip r:embed="rId3"/>
          <a:stretch>
            <a:fillRect/>
          </a:stretch>
        </p:blipFill>
        <p:spPr>
          <a:xfrm>
            <a:off x="3603173" y="2761077"/>
            <a:ext cx="5261304" cy="2883658"/>
          </a:xfrm>
          <a:prstGeom prst="rect">
            <a:avLst/>
          </a:prstGeom>
        </p:spPr>
      </p:pic>
    </p:spTree>
    <p:extLst>
      <p:ext uri="{BB962C8B-B14F-4D97-AF65-F5344CB8AC3E}">
        <p14:creationId xmlns:p14="http://schemas.microsoft.com/office/powerpoint/2010/main" val="1752349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animEffect transition="in" filter="fade">
                                      <p:cBhvr>
                                        <p:cTn id="11" dur="500"/>
                                        <p:tgtEl>
                                          <p:spTgt spid="6">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animEffect transition="in" filter="fade">
                                      <p:cBhvr>
                                        <p:cTn id="15" dur="500"/>
                                        <p:tgtEl>
                                          <p:spTgt spid="6">
                                            <p:txEl>
                                              <p:pRg st="1" end="1"/>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6"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600" dirty="0"/>
              <a:t>Figure 13.6 The Short-Run and Long-Run Effects of an Increase in Aggregate Demand </a:t>
            </a:r>
            <a:r>
              <a:rPr lang="en-US" sz="2000" b="0" dirty="0"/>
              <a:t>(1 of 2)</a:t>
            </a:r>
            <a:endParaRPr lang="en-IN" sz="2000" dirty="0"/>
          </a:p>
        </p:txBody>
      </p:sp>
      <p:sp>
        <p:nvSpPr>
          <p:cNvPr id="6" name="Content Placeholder 5"/>
          <p:cNvSpPr>
            <a:spLocks noGrp="1"/>
          </p:cNvSpPr>
          <p:nvPr>
            <p:ph sz="quarter" idx="15"/>
          </p:nvPr>
        </p:nvSpPr>
        <p:spPr>
          <a:xfrm>
            <a:off x="457199" y="1558412"/>
            <a:ext cx="3387970" cy="4561034"/>
          </a:xfrm>
        </p:spPr>
        <p:txBody>
          <a:bodyPr/>
          <a:lstStyle/>
          <a:p>
            <a:pPr marL="432" indent="0">
              <a:buNone/>
            </a:pPr>
            <a:r>
              <a:rPr lang="en-US" sz="2000" dirty="0"/>
              <a:t>Suppose that firms become more optimistic about the future.</a:t>
            </a:r>
          </a:p>
          <a:p>
            <a:r>
              <a:rPr lang="en-US" sz="2000" dirty="0"/>
              <a:t>They increase investment, shifting </a:t>
            </a:r>
            <a:r>
              <a:rPr lang="en-US" sz="2000" i="1" dirty="0"/>
              <a:t>A</a:t>
            </a:r>
            <a:r>
              <a:rPr lang="en-US" sz="100" i="1" dirty="0"/>
              <a:t> </a:t>
            </a:r>
            <a:r>
              <a:rPr lang="en-US" sz="2000" i="1" dirty="0"/>
              <a:t>D</a:t>
            </a:r>
            <a:r>
              <a:rPr lang="en-US" sz="2000" dirty="0"/>
              <a:t> to the right, shifting the short-run macroeconomic equilibrium from </a:t>
            </a:r>
            <a:r>
              <a:rPr lang="en-US" sz="2000" i="1" dirty="0"/>
              <a:t>A</a:t>
            </a:r>
            <a:r>
              <a:rPr lang="en-US" sz="2000" dirty="0"/>
              <a:t> to </a:t>
            </a:r>
            <a:r>
              <a:rPr lang="en-US" sz="2000" i="1" dirty="0"/>
              <a:t>B</a:t>
            </a:r>
            <a:r>
              <a:rPr lang="en-US" sz="2000" dirty="0"/>
              <a:t>.</a:t>
            </a:r>
          </a:p>
          <a:p>
            <a:r>
              <a:rPr lang="en-US" sz="2000" dirty="0"/>
              <a:t>Unemployment falls below its </a:t>
            </a:r>
            <a:r>
              <a:rPr lang="en-US" sz="2000" b="1" dirty="0"/>
              <a:t>natural rate</a:t>
            </a:r>
            <a:r>
              <a:rPr lang="en-US" sz="2000" dirty="0"/>
              <a:t>, raising wages; the increased demand for goods raises prices.</a:t>
            </a:r>
          </a:p>
        </p:txBody>
      </p:sp>
      <p:pic>
        <p:nvPicPr>
          <p:cNvPr id="8" name="Picture 7" descr="A graph depicts the short run and long run effects of an increase in aggregate demand. For long description in Notes pane, press F6.">
            <a:extLst>
              <a:ext uri="{FF2B5EF4-FFF2-40B4-BE49-F238E27FC236}">
                <a16:creationId xmlns:a16="http://schemas.microsoft.com/office/drawing/2014/main" id="{6528EB1E-3D63-A7DC-81AF-DA34D60092DA}"/>
              </a:ext>
            </a:extLst>
          </p:cNvPr>
          <p:cNvPicPr>
            <a:picLocks noChangeAspect="1"/>
          </p:cNvPicPr>
          <p:nvPr/>
        </p:nvPicPr>
        <p:blipFill>
          <a:blip r:embed="rId3"/>
          <a:stretch>
            <a:fillRect/>
          </a:stretch>
        </p:blipFill>
        <p:spPr>
          <a:xfrm>
            <a:off x="3943678" y="1629624"/>
            <a:ext cx="4697085" cy="3834043"/>
          </a:xfrm>
          <a:prstGeom prst="rect">
            <a:avLst/>
          </a:prstGeom>
        </p:spPr>
      </p:pic>
    </p:spTree>
    <p:extLst>
      <p:ext uri="{BB962C8B-B14F-4D97-AF65-F5344CB8AC3E}">
        <p14:creationId xmlns:p14="http://schemas.microsoft.com/office/powerpoint/2010/main" val="3624297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animEffect transition="in" filter="fade">
                                      <p:cBhvr>
                                        <p:cTn id="11" dur="500"/>
                                        <p:tgtEl>
                                          <p:spTgt spid="6">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600" dirty="0"/>
              <a:t>Figure 13.6 The Short-Run and Long-Run Effects of an Increase in Aggregate Demand </a:t>
            </a:r>
            <a:r>
              <a:rPr lang="en-US" sz="2000" b="0" dirty="0"/>
              <a:t>(2 of 2)</a:t>
            </a:r>
            <a:endParaRPr lang="en-IN" sz="2000" dirty="0"/>
          </a:p>
        </p:txBody>
      </p:sp>
      <p:sp>
        <p:nvSpPr>
          <p:cNvPr id="6" name="Content Placeholder 5"/>
          <p:cNvSpPr>
            <a:spLocks noGrp="1"/>
          </p:cNvSpPr>
          <p:nvPr>
            <p:ph sz="quarter" idx="15"/>
          </p:nvPr>
        </p:nvSpPr>
        <p:spPr>
          <a:xfrm>
            <a:off x="457199" y="1558412"/>
            <a:ext cx="2951019" cy="2538575"/>
          </a:xfrm>
        </p:spPr>
        <p:txBody>
          <a:bodyPr/>
          <a:lstStyle/>
          <a:p>
            <a:pPr marL="432" indent="0">
              <a:buNone/>
            </a:pPr>
            <a:r>
              <a:rPr lang="en-US" sz="2200" dirty="0">
                <a:solidFill>
                  <a:schemeClr val="tx1"/>
                </a:solidFill>
              </a:rPr>
              <a:t>Firms and workers raise expectations about the price level, shifting </a:t>
            </a:r>
            <a:r>
              <a:rPr lang="en-US" sz="2200" i="1" dirty="0">
                <a:solidFill>
                  <a:schemeClr val="tx1"/>
                </a:solidFill>
              </a:rPr>
              <a:t>S</a:t>
            </a:r>
            <a:r>
              <a:rPr lang="en-US" sz="100" i="1" dirty="0">
                <a:solidFill>
                  <a:schemeClr val="tx1"/>
                </a:solidFill>
              </a:rPr>
              <a:t> </a:t>
            </a:r>
            <a:r>
              <a:rPr lang="en-US" sz="2200" i="1" dirty="0">
                <a:solidFill>
                  <a:schemeClr val="tx1"/>
                </a:solidFill>
              </a:rPr>
              <a:t>R</a:t>
            </a:r>
            <a:r>
              <a:rPr lang="en-US" sz="100" i="1" dirty="0">
                <a:solidFill>
                  <a:schemeClr val="tx1"/>
                </a:solidFill>
              </a:rPr>
              <a:t> </a:t>
            </a:r>
            <a:r>
              <a:rPr lang="en-US" sz="2200" i="1" dirty="0">
                <a:solidFill>
                  <a:schemeClr val="tx1"/>
                </a:solidFill>
              </a:rPr>
              <a:t>A</a:t>
            </a:r>
            <a:r>
              <a:rPr lang="en-US" sz="100" i="1" dirty="0">
                <a:solidFill>
                  <a:schemeClr val="tx1"/>
                </a:solidFill>
              </a:rPr>
              <a:t> </a:t>
            </a:r>
            <a:r>
              <a:rPr lang="en-US" sz="2200" i="1" dirty="0">
                <a:solidFill>
                  <a:schemeClr val="tx1"/>
                </a:solidFill>
              </a:rPr>
              <a:t>S</a:t>
            </a:r>
            <a:r>
              <a:rPr lang="en-US" sz="2200" dirty="0">
                <a:solidFill>
                  <a:schemeClr val="tx1"/>
                </a:solidFill>
              </a:rPr>
              <a:t> to the left—restoring long- run macroeconomic equilibrium at point </a:t>
            </a:r>
            <a:r>
              <a:rPr lang="en-US" sz="2200" i="1" dirty="0">
                <a:solidFill>
                  <a:schemeClr val="tx1"/>
                </a:solidFill>
              </a:rPr>
              <a:t>C</a:t>
            </a:r>
            <a:r>
              <a:rPr lang="en-US" sz="2200" dirty="0">
                <a:solidFill>
                  <a:schemeClr val="tx1"/>
                </a:solidFill>
              </a:rPr>
              <a:t>.</a:t>
            </a:r>
          </a:p>
        </p:txBody>
      </p:sp>
      <p:pic>
        <p:nvPicPr>
          <p:cNvPr id="7" name="Picture 6" descr="A graph depicts the short run and long run effects of an increase in aggregate demand. For long description in Notes pane, press F6.">
            <a:extLst>
              <a:ext uri="{FF2B5EF4-FFF2-40B4-BE49-F238E27FC236}">
                <a16:creationId xmlns:a16="http://schemas.microsoft.com/office/drawing/2014/main" id="{8CC0B065-B141-3370-6952-67812628C539}"/>
              </a:ext>
            </a:extLst>
          </p:cNvPr>
          <p:cNvPicPr>
            <a:picLocks noChangeAspect="1"/>
          </p:cNvPicPr>
          <p:nvPr/>
        </p:nvPicPr>
        <p:blipFill>
          <a:blip r:embed="rId3"/>
          <a:stretch>
            <a:fillRect/>
          </a:stretch>
        </p:blipFill>
        <p:spPr>
          <a:xfrm>
            <a:off x="3943678" y="1629624"/>
            <a:ext cx="4697085" cy="3834043"/>
          </a:xfrm>
          <a:prstGeom prst="rect">
            <a:avLst/>
          </a:prstGeom>
        </p:spPr>
      </p:pic>
    </p:spTree>
    <p:extLst>
      <p:ext uri="{BB962C8B-B14F-4D97-AF65-F5344CB8AC3E}">
        <p14:creationId xmlns:p14="http://schemas.microsoft.com/office/powerpoint/2010/main" val="3519754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Figure 13.7 The Short-Run and Long-Run Effects of a Supply Shock </a:t>
            </a:r>
            <a:r>
              <a:rPr lang="en-US" sz="2000" b="0" dirty="0"/>
              <a:t>(1 of 3)</a:t>
            </a:r>
            <a:endParaRPr lang="en-IN" sz="2000" dirty="0"/>
          </a:p>
        </p:txBody>
      </p:sp>
      <p:sp>
        <p:nvSpPr>
          <p:cNvPr id="6" name="Content Placeholder 5"/>
          <p:cNvSpPr>
            <a:spLocks noGrp="1"/>
          </p:cNvSpPr>
          <p:nvPr>
            <p:ph sz="quarter" idx="15"/>
          </p:nvPr>
        </p:nvSpPr>
        <p:spPr>
          <a:xfrm>
            <a:off x="457200" y="1558413"/>
            <a:ext cx="3604161" cy="4385188"/>
          </a:xfrm>
        </p:spPr>
        <p:txBody>
          <a:bodyPr/>
          <a:lstStyle/>
          <a:p>
            <a:pPr marL="432" indent="0">
              <a:buNone/>
            </a:pPr>
            <a:r>
              <a:rPr lang="en-US" sz="2000" dirty="0"/>
              <a:t>In the previous analyses, </a:t>
            </a:r>
            <a:r>
              <a:rPr lang="en-US" sz="2000" i="1" dirty="0"/>
              <a:t>A</a:t>
            </a:r>
            <a:r>
              <a:rPr lang="en-US" sz="100" i="1" dirty="0"/>
              <a:t> </a:t>
            </a:r>
            <a:r>
              <a:rPr lang="en-US" sz="2000" i="1" dirty="0"/>
              <a:t>D</a:t>
            </a:r>
            <a:r>
              <a:rPr lang="en-US" sz="2000" dirty="0"/>
              <a:t> moved suddenly. What if instead </a:t>
            </a:r>
            <a:r>
              <a:rPr lang="en-US" sz="2000" i="1" dirty="0"/>
              <a:t>S</a:t>
            </a:r>
            <a:r>
              <a:rPr lang="en-US" sz="100" i="1" dirty="0"/>
              <a:t> </a:t>
            </a:r>
            <a:r>
              <a:rPr lang="en-US" sz="2000" i="1" dirty="0"/>
              <a:t>R</a:t>
            </a:r>
            <a:r>
              <a:rPr lang="en-US" sz="100" i="1" dirty="0"/>
              <a:t> </a:t>
            </a:r>
            <a:r>
              <a:rPr lang="en-US" sz="2000" i="1" dirty="0"/>
              <a:t>A</a:t>
            </a:r>
            <a:r>
              <a:rPr lang="en-US" sz="100" i="1" dirty="0"/>
              <a:t> </a:t>
            </a:r>
            <a:r>
              <a:rPr lang="en-US" sz="2000" i="1" dirty="0"/>
              <a:t>S</a:t>
            </a:r>
            <a:r>
              <a:rPr lang="en-US" sz="2000" dirty="0"/>
              <a:t> moved suddenly? We call this a </a:t>
            </a:r>
            <a:r>
              <a:rPr lang="en-US" sz="2000" b="1" dirty="0"/>
              <a:t>supply shock</a:t>
            </a:r>
            <a:r>
              <a:rPr lang="en-US" sz="2000" dirty="0"/>
              <a:t>.</a:t>
            </a:r>
          </a:p>
          <a:p>
            <a:pPr marL="432" indent="0">
              <a:buNone/>
            </a:pPr>
            <a:r>
              <a:rPr lang="en-US" sz="2000" dirty="0"/>
              <a:t>For example, suppose a sudden increase in oil prices shifts </a:t>
            </a:r>
            <a:r>
              <a:rPr lang="en-US" sz="2000" i="1" dirty="0"/>
              <a:t>S</a:t>
            </a:r>
            <a:r>
              <a:rPr lang="en-US" sz="100" i="1" dirty="0"/>
              <a:t> </a:t>
            </a:r>
            <a:r>
              <a:rPr lang="en-US" sz="2000" i="1" dirty="0"/>
              <a:t>R</a:t>
            </a:r>
            <a:r>
              <a:rPr lang="en-US" sz="100" i="1" dirty="0"/>
              <a:t> </a:t>
            </a:r>
            <a:r>
              <a:rPr lang="en-US" sz="2000" i="1" dirty="0"/>
              <a:t>A</a:t>
            </a:r>
            <a:r>
              <a:rPr lang="en-US" sz="100" i="1" dirty="0"/>
              <a:t> </a:t>
            </a:r>
            <a:r>
              <a:rPr lang="en-US" sz="2000" i="1" dirty="0"/>
              <a:t>S</a:t>
            </a:r>
            <a:r>
              <a:rPr lang="en-US" sz="2000" dirty="0"/>
              <a:t> to the left.</a:t>
            </a:r>
          </a:p>
          <a:p>
            <a:pPr marL="432" indent="0">
              <a:buNone/>
            </a:pPr>
            <a:r>
              <a:rPr lang="en-US" sz="2000" dirty="0"/>
              <a:t>This causes </a:t>
            </a:r>
            <a:r>
              <a:rPr lang="en-US" sz="2000" b="1" dirty="0"/>
              <a:t>stagflation</a:t>
            </a:r>
            <a:r>
              <a:rPr lang="en-US" sz="2000" dirty="0"/>
              <a:t>, a combination of inflation and recession, usually resulting from a supply shock.</a:t>
            </a:r>
          </a:p>
        </p:txBody>
      </p:sp>
      <p:pic>
        <p:nvPicPr>
          <p:cNvPr id="10" name="Picture 9" descr="A graphs (a) depict the short and long run effect of a supply shock. For long description in Notes pane, press F6.">
            <a:extLst>
              <a:ext uri="{FF2B5EF4-FFF2-40B4-BE49-F238E27FC236}">
                <a16:creationId xmlns:a16="http://schemas.microsoft.com/office/drawing/2014/main" id="{1F788982-0712-36C0-9855-D0C84B408CBF}"/>
              </a:ext>
            </a:extLst>
          </p:cNvPr>
          <p:cNvPicPr>
            <a:picLocks noChangeAspect="1"/>
          </p:cNvPicPr>
          <p:nvPr/>
        </p:nvPicPr>
        <p:blipFill>
          <a:blip r:embed="rId3"/>
          <a:stretch>
            <a:fillRect/>
          </a:stretch>
        </p:blipFill>
        <p:spPr>
          <a:xfrm>
            <a:off x="4304458" y="1665578"/>
            <a:ext cx="4336305" cy="4463617"/>
          </a:xfrm>
          <a:prstGeom prst="rect">
            <a:avLst/>
          </a:prstGeom>
        </p:spPr>
      </p:pic>
    </p:spTree>
    <p:extLst>
      <p:ext uri="{BB962C8B-B14F-4D97-AF65-F5344CB8AC3E}">
        <p14:creationId xmlns:p14="http://schemas.microsoft.com/office/powerpoint/2010/main" val="1213154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animEffect transition="in" filter="fade">
                                      <p:cBhvr>
                                        <p:cTn id="11" dur="500"/>
                                        <p:tgtEl>
                                          <p:spTgt spid="6">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Figure 13.7 The Short-Run and Long-Run Effects of a Supply Shock </a:t>
            </a:r>
            <a:r>
              <a:rPr lang="en-US" sz="2000" b="0" dirty="0"/>
              <a:t>(2 of 3)</a:t>
            </a:r>
            <a:endParaRPr lang="en-IN" sz="2000" dirty="0"/>
          </a:p>
        </p:txBody>
      </p:sp>
      <p:sp>
        <p:nvSpPr>
          <p:cNvPr id="6" name="Content Placeholder 5"/>
          <p:cNvSpPr>
            <a:spLocks noGrp="1"/>
          </p:cNvSpPr>
          <p:nvPr>
            <p:ph sz="quarter" idx="15"/>
          </p:nvPr>
        </p:nvSpPr>
        <p:spPr>
          <a:xfrm>
            <a:off x="457200" y="1558413"/>
            <a:ext cx="3283527" cy="4570784"/>
          </a:xfrm>
        </p:spPr>
        <p:txBody>
          <a:bodyPr/>
          <a:lstStyle/>
          <a:p>
            <a:pPr marL="432" indent="0">
              <a:buNone/>
            </a:pPr>
            <a:r>
              <a:rPr lang="en-US" sz="2000" dirty="0"/>
              <a:t>With the lower level of output, people are unemployed and products go unsold.</a:t>
            </a:r>
          </a:p>
          <a:p>
            <a:pPr marL="432" indent="0">
              <a:buNone/>
            </a:pPr>
            <a:r>
              <a:rPr lang="en-US" sz="2000" dirty="0"/>
              <a:t>Workers accept a lower wage, and firms decrease prices in order to clear inventories.</a:t>
            </a:r>
          </a:p>
          <a:p>
            <a:pPr marL="432" indent="0">
              <a:buNone/>
            </a:pPr>
            <a:r>
              <a:rPr lang="en-US" sz="2000" dirty="0"/>
              <a:t>With the decrease in expectations about prices, </a:t>
            </a:r>
            <a:r>
              <a:rPr lang="en-US" sz="2000" i="1" dirty="0"/>
              <a:t>S</a:t>
            </a:r>
            <a:r>
              <a:rPr lang="en-US" sz="100" i="1" dirty="0"/>
              <a:t> </a:t>
            </a:r>
            <a:r>
              <a:rPr lang="en-US" sz="2000" i="1" dirty="0"/>
              <a:t>R</a:t>
            </a:r>
            <a:r>
              <a:rPr lang="en-US" sz="100" i="1" dirty="0"/>
              <a:t> </a:t>
            </a:r>
            <a:r>
              <a:rPr lang="en-US" sz="2000" i="1" dirty="0"/>
              <a:t>A</a:t>
            </a:r>
            <a:r>
              <a:rPr lang="en-US" sz="100" i="1" dirty="0"/>
              <a:t> </a:t>
            </a:r>
            <a:r>
              <a:rPr lang="en-US" sz="2000" i="1" dirty="0"/>
              <a:t>S</a:t>
            </a:r>
            <a:r>
              <a:rPr lang="en-US" sz="2000" dirty="0"/>
              <a:t> moves to the right, restoring long-run equilibrium.</a:t>
            </a:r>
          </a:p>
        </p:txBody>
      </p:sp>
      <p:pic>
        <p:nvPicPr>
          <p:cNvPr id="8" name="Picture 7" descr="A graphs (a) depict the short and long run effect of a supply shock. For long description in Notes pane, press F6.">
            <a:extLst>
              <a:ext uri="{FF2B5EF4-FFF2-40B4-BE49-F238E27FC236}">
                <a16:creationId xmlns:a16="http://schemas.microsoft.com/office/drawing/2014/main" id="{26659203-25E9-3FF1-44E3-8F850026817E}"/>
              </a:ext>
            </a:extLst>
          </p:cNvPr>
          <p:cNvPicPr>
            <a:picLocks noChangeAspect="1"/>
          </p:cNvPicPr>
          <p:nvPr/>
        </p:nvPicPr>
        <p:blipFill>
          <a:blip r:embed="rId3"/>
          <a:stretch>
            <a:fillRect/>
          </a:stretch>
        </p:blipFill>
        <p:spPr>
          <a:xfrm>
            <a:off x="4161157" y="1558413"/>
            <a:ext cx="4479606" cy="4570784"/>
          </a:xfrm>
          <a:prstGeom prst="rect">
            <a:avLst/>
          </a:prstGeom>
        </p:spPr>
      </p:pic>
    </p:spTree>
    <p:extLst>
      <p:ext uri="{BB962C8B-B14F-4D97-AF65-F5344CB8AC3E}">
        <p14:creationId xmlns:p14="http://schemas.microsoft.com/office/powerpoint/2010/main" val="2013901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animEffect transition="in" filter="fade">
                                      <p:cBhvr>
                                        <p:cTn id="11" dur="500"/>
                                        <p:tgtEl>
                                          <p:spTgt spid="6">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Figure 13.7 The Short-Run and Long-Run Effects of a Supply Shock </a:t>
            </a:r>
            <a:r>
              <a:rPr lang="en-US" sz="2000" b="0" dirty="0"/>
              <a:t>(3 of 3)</a:t>
            </a:r>
            <a:endParaRPr lang="en-IN" sz="2000" dirty="0"/>
          </a:p>
        </p:txBody>
      </p:sp>
      <p:sp>
        <p:nvSpPr>
          <p:cNvPr id="6" name="Content Placeholder 5"/>
          <p:cNvSpPr>
            <a:spLocks noGrp="1"/>
          </p:cNvSpPr>
          <p:nvPr>
            <p:ph sz="quarter" idx="15"/>
          </p:nvPr>
        </p:nvSpPr>
        <p:spPr>
          <a:xfrm>
            <a:off x="457200" y="1558412"/>
            <a:ext cx="3580411" cy="1944809"/>
          </a:xfrm>
        </p:spPr>
        <p:txBody>
          <a:bodyPr/>
          <a:lstStyle/>
          <a:p>
            <a:pPr marL="432" indent="0">
              <a:buNone/>
            </a:pPr>
            <a:r>
              <a:rPr lang="en-US" sz="2000" dirty="0"/>
              <a:t>How long does it take to restore full employment?</a:t>
            </a:r>
          </a:p>
          <a:p>
            <a:r>
              <a:rPr lang="en-US" sz="2000" dirty="0"/>
              <a:t>It depends on the severity of the supply shock, but it is likely to take several years.</a:t>
            </a:r>
          </a:p>
        </p:txBody>
      </p:sp>
      <p:sp>
        <p:nvSpPr>
          <p:cNvPr id="3" name="Content Placeholder 2"/>
          <p:cNvSpPr>
            <a:spLocks noGrp="1"/>
          </p:cNvSpPr>
          <p:nvPr>
            <p:ph sz="quarter" idx="15"/>
          </p:nvPr>
        </p:nvSpPr>
        <p:spPr>
          <a:xfrm>
            <a:off x="457201" y="3633850"/>
            <a:ext cx="3580410" cy="2520496"/>
          </a:xfrm>
        </p:spPr>
        <p:txBody>
          <a:bodyPr/>
          <a:lstStyle/>
          <a:p>
            <a:pPr marL="432" indent="0">
              <a:buNone/>
            </a:pPr>
            <a:r>
              <a:rPr lang="en-US" sz="2000" dirty="0"/>
              <a:t>An alternative to waiting this long is to use fiscal or monetary policy to increase aggregate demand.</a:t>
            </a:r>
          </a:p>
          <a:p>
            <a:r>
              <a:rPr lang="en-US" sz="2000" dirty="0"/>
              <a:t>This will result in permanently higher prices but may be worth the cost.</a:t>
            </a:r>
          </a:p>
        </p:txBody>
      </p:sp>
      <p:pic>
        <p:nvPicPr>
          <p:cNvPr id="9" name="Picture 8" descr="A graphs (a) depict the short and long run effect of a supply shock. For long description in Notes pane, press F6.">
            <a:extLst>
              <a:ext uri="{FF2B5EF4-FFF2-40B4-BE49-F238E27FC236}">
                <a16:creationId xmlns:a16="http://schemas.microsoft.com/office/drawing/2014/main" id="{90FFC8C4-F47B-D196-1083-2D443AE7789D}"/>
              </a:ext>
            </a:extLst>
          </p:cNvPr>
          <p:cNvPicPr>
            <a:picLocks noChangeAspect="1"/>
          </p:cNvPicPr>
          <p:nvPr/>
        </p:nvPicPr>
        <p:blipFill>
          <a:blip r:embed="rId3"/>
          <a:stretch>
            <a:fillRect/>
          </a:stretch>
        </p:blipFill>
        <p:spPr>
          <a:xfrm>
            <a:off x="4161157" y="1558412"/>
            <a:ext cx="4479606" cy="4570784"/>
          </a:xfrm>
          <a:prstGeom prst="rect">
            <a:avLst/>
          </a:prstGeom>
        </p:spPr>
      </p:pic>
    </p:spTree>
    <p:extLst>
      <p:ext uri="{BB962C8B-B14F-4D97-AF65-F5344CB8AC3E}">
        <p14:creationId xmlns:p14="http://schemas.microsoft.com/office/powerpoint/2010/main" val="1889237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animEffect transition="in" filter="fade">
                                      <p:cBhvr>
                                        <p:cTn id="11" dur="500"/>
                                        <p:tgtEl>
                                          <p:spTgt spid="6">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animEffect transition="in" filter="fade">
                                      <p:cBhvr>
                                        <p:cTn id="15" dur="500"/>
                                        <p:tgtEl>
                                          <p:spTgt spid="3">
                                            <p:txEl>
                                              <p:pRg st="0" end="0"/>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fade">
                                      <p:cBhvr>
                                        <p:cTn id="19" dur="500"/>
                                        <p:tgtEl>
                                          <p:spTgt spid="3">
                                            <p:txEl>
                                              <p:pRg st="1" end="1"/>
                                            </p:txEl>
                                          </p:spTgt>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4137" y="257153"/>
            <a:ext cx="8229600" cy="1066681"/>
          </a:xfrm>
        </p:spPr>
        <p:txBody>
          <a:bodyPr/>
          <a:lstStyle/>
          <a:p>
            <a:r>
              <a:rPr lang="en-US" dirty="0"/>
              <a:t>13.1 Aggregate Demand</a:t>
            </a:r>
          </a:p>
        </p:txBody>
      </p:sp>
      <p:sp>
        <p:nvSpPr>
          <p:cNvPr id="6" name="Content Placeholder 5"/>
          <p:cNvSpPr>
            <a:spLocks noGrp="1"/>
          </p:cNvSpPr>
          <p:nvPr>
            <p:ph sz="quarter" idx="13"/>
          </p:nvPr>
        </p:nvSpPr>
        <p:spPr>
          <a:xfrm>
            <a:off x="444137" y="1594491"/>
            <a:ext cx="8334103" cy="1052668"/>
          </a:xfrm>
        </p:spPr>
        <p:txBody>
          <a:bodyPr/>
          <a:lstStyle/>
          <a:p>
            <a:pPr marL="432" indent="0">
              <a:buNone/>
            </a:pPr>
            <a:r>
              <a:rPr lang="en-US" sz="2000" b="1" dirty="0"/>
              <a:t>Identify the determinants of aggregate demand and distinguish between a movement along the aggregate demand curve and a shift of the curve.</a:t>
            </a:r>
          </a:p>
        </p:txBody>
      </p:sp>
      <p:sp>
        <p:nvSpPr>
          <p:cNvPr id="7" name="Content Placeholder 6"/>
          <p:cNvSpPr>
            <a:spLocks noGrp="1"/>
          </p:cNvSpPr>
          <p:nvPr>
            <p:ph sz="quarter" idx="14"/>
          </p:nvPr>
        </p:nvSpPr>
        <p:spPr>
          <a:xfrm>
            <a:off x="441609" y="2731251"/>
            <a:ext cx="8232128" cy="1736172"/>
          </a:xfrm>
        </p:spPr>
        <p:txBody>
          <a:bodyPr tIns="0"/>
          <a:lstStyle/>
          <a:p>
            <a:pPr marL="432" indent="0">
              <a:buNone/>
            </a:pPr>
            <a:r>
              <a:rPr lang="en-US" sz="1800" dirty="0"/>
              <a:t>Real G</a:t>
            </a:r>
            <a:r>
              <a:rPr lang="en-US" sz="100" dirty="0"/>
              <a:t> </a:t>
            </a:r>
            <a:r>
              <a:rPr lang="en-US" sz="1800" dirty="0"/>
              <a:t>D</a:t>
            </a:r>
            <a:r>
              <a:rPr lang="en-US" sz="100" dirty="0"/>
              <a:t> </a:t>
            </a:r>
            <a:r>
              <a:rPr lang="en-US" sz="1800" dirty="0"/>
              <a:t>P has four components:</a:t>
            </a:r>
          </a:p>
          <a:p>
            <a:pPr>
              <a:spcBef>
                <a:spcPts val="600"/>
              </a:spcBef>
            </a:pPr>
            <a:r>
              <a:rPr lang="en-US" sz="1800" dirty="0"/>
              <a:t>Consumption (</a:t>
            </a:r>
            <a:r>
              <a:rPr lang="en-US" sz="1800" i="1" dirty="0"/>
              <a:t>C</a:t>
            </a:r>
            <a:r>
              <a:rPr lang="en-US" sz="1800" dirty="0"/>
              <a:t>)</a:t>
            </a:r>
          </a:p>
          <a:p>
            <a:pPr>
              <a:spcBef>
                <a:spcPts val="600"/>
              </a:spcBef>
            </a:pPr>
            <a:r>
              <a:rPr lang="en-US" sz="1800" dirty="0"/>
              <a:t>Investment (</a:t>
            </a:r>
            <a:r>
              <a:rPr lang="en-US" sz="1800" i="1" dirty="0"/>
              <a:t>I</a:t>
            </a:r>
            <a:r>
              <a:rPr lang="en-US" sz="1800" dirty="0"/>
              <a:t>)</a:t>
            </a:r>
          </a:p>
          <a:p>
            <a:pPr>
              <a:spcBef>
                <a:spcPts val="600"/>
              </a:spcBef>
            </a:pPr>
            <a:r>
              <a:rPr lang="en-US" sz="1800" dirty="0"/>
              <a:t>Government purchases (</a:t>
            </a:r>
            <a:r>
              <a:rPr lang="en-US" sz="1800" i="1" dirty="0"/>
              <a:t>G</a:t>
            </a:r>
            <a:r>
              <a:rPr lang="en-US" sz="1800" dirty="0"/>
              <a:t>)</a:t>
            </a:r>
          </a:p>
          <a:p>
            <a:pPr>
              <a:spcBef>
                <a:spcPts val="600"/>
              </a:spcBef>
            </a:pPr>
            <a:r>
              <a:rPr lang="en-US" sz="1800" dirty="0"/>
              <a:t>Net exports (</a:t>
            </a:r>
            <a:r>
              <a:rPr lang="en-US" sz="1800" i="1" dirty="0"/>
              <a:t>N</a:t>
            </a:r>
            <a:r>
              <a:rPr lang="en-US" sz="100" i="1" dirty="0"/>
              <a:t> </a:t>
            </a:r>
            <a:r>
              <a:rPr lang="en-US" sz="1800" i="1" dirty="0"/>
              <a:t>X</a:t>
            </a:r>
            <a:r>
              <a:rPr lang="en-US" sz="1800" dirty="0"/>
              <a:t>)</a:t>
            </a:r>
          </a:p>
        </p:txBody>
      </p:sp>
      <p:sp>
        <p:nvSpPr>
          <p:cNvPr id="8" name="Content Placeholder 7"/>
          <p:cNvSpPr>
            <a:spLocks noGrp="1"/>
          </p:cNvSpPr>
          <p:nvPr>
            <p:ph sz="quarter" idx="15"/>
          </p:nvPr>
        </p:nvSpPr>
        <p:spPr>
          <a:xfrm>
            <a:off x="457200" y="4541543"/>
            <a:ext cx="3271652" cy="339466"/>
          </a:xfrm>
        </p:spPr>
        <p:txBody>
          <a:bodyPr tIns="0"/>
          <a:lstStyle/>
          <a:p>
            <a:pPr marL="432" indent="0">
              <a:buNone/>
            </a:pPr>
            <a:r>
              <a:rPr lang="en-US" sz="1800" dirty="0"/>
              <a:t>Adding these gives real G</a:t>
            </a:r>
            <a:r>
              <a:rPr lang="en-US" sz="100" dirty="0"/>
              <a:t> </a:t>
            </a:r>
            <a:r>
              <a:rPr lang="en-US" sz="1800" dirty="0"/>
              <a:t>D</a:t>
            </a:r>
            <a:r>
              <a:rPr lang="en-US" sz="100" dirty="0"/>
              <a:t> </a:t>
            </a:r>
            <a:r>
              <a:rPr lang="en-US" sz="1800" dirty="0"/>
              <a:t>P:</a:t>
            </a:r>
          </a:p>
        </p:txBody>
      </p:sp>
      <p:graphicFrame>
        <p:nvGraphicFramePr>
          <p:cNvPr id="10" name="Object 9" descr="Y = C + I + G + N X.">
            <a:extLst>
              <a:ext uri="{FF2B5EF4-FFF2-40B4-BE49-F238E27FC236}">
                <a16:creationId xmlns:a16="http://schemas.microsoft.com/office/drawing/2014/main" id="{3426E255-7D2E-4944-9EC8-E2F6CEE75CC5}"/>
              </a:ext>
            </a:extLst>
          </p:cNvPr>
          <p:cNvGraphicFramePr>
            <a:graphicFrameLocks noChangeAspect="1"/>
          </p:cNvGraphicFramePr>
          <p:nvPr>
            <p:extLst>
              <p:ext uri="{D42A27DB-BD31-4B8C-83A1-F6EECF244321}">
                <p14:modId xmlns:p14="http://schemas.microsoft.com/office/powerpoint/2010/main" val="3399406426"/>
              </p:ext>
            </p:extLst>
          </p:nvPr>
        </p:nvGraphicFramePr>
        <p:xfrm>
          <a:off x="3884160" y="4566901"/>
          <a:ext cx="1881909" cy="230909"/>
        </p:xfrm>
        <a:graphic>
          <a:graphicData uri="http://schemas.openxmlformats.org/presentationml/2006/ole">
            <mc:AlternateContent xmlns:mc="http://schemas.openxmlformats.org/markup-compatibility/2006">
              <mc:Choice xmlns:v="urn:schemas-microsoft-com:vml" Requires="v">
                <p:oleObj name="Equation" r:id="rId2" imgW="2070000" imgH="253800" progId="Equation.DSMT4">
                  <p:embed/>
                </p:oleObj>
              </mc:Choice>
              <mc:Fallback>
                <p:oleObj name="Equation" r:id="rId2" imgW="2070000" imgH="253800" progId="Equation.DSMT4">
                  <p:embed/>
                  <p:pic>
                    <p:nvPicPr>
                      <p:cNvPr id="10" name="Object 9" descr="Y = C + I + G + N X.">
                        <a:extLst>
                          <a:ext uri="{FF2B5EF4-FFF2-40B4-BE49-F238E27FC236}">
                            <a16:creationId xmlns:a16="http://schemas.microsoft.com/office/drawing/2014/main" id="{3426E255-7D2E-4944-9EC8-E2F6CEE75CC5}"/>
                          </a:ext>
                        </a:extLst>
                      </p:cNvPr>
                      <p:cNvPicPr/>
                      <p:nvPr/>
                    </p:nvPicPr>
                    <p:blipFill>
                      <a:blip r:embed="rId3"/>
                      <a:stretch>
                        <a:fillRect/>
                      </a:stretch>
                    </p:blipFill>
                    <p:spPr>
                      <a:xfrm>
                        <a:off x="3884160" y="4566901"/>
                        <a:ext cx="1881909" cy="230909"/>
                      </a:xfrm>
                      <a:prstGeom prst="rect">
                        <a:avLst/>
                      </a:prstGeom>
                    </p:spPr>
                  </p:pic>
                </p:oleObj>
              </mc:Fallback>
            </mc:AlternateContent>
          </a:graphicData>
        </a:graphic>
      </p:graphicFrame>
      <p:sp>
        <p:nvSpPr>
          <p:cNvPr id="9" name="Content Placeholder 8"/>
          <p:cNvSpPr>
            <a:spLocks noGrp="1"/>
          </p:cNvSpPr>
          <p:nvPr>
            <p:ph sz="quarter" idx="16"/>
          </p:nvPr>
        </p:nvSpPr>
        <p:spPr>
          <a:xfrm>
            <a:off x="441609" y="4955981"/>
            <a:ext cx="8232128" cy="1352744"/>
          </a:xfrm>
        </p:spPr>
        <p:txBody>
          <a:bodyPr tIns="0"/>
          <a:lstStyle/>
          <a:p>
            <a:r>
              <a:rPr lang="en-US" sz="1800" dirty="0"/>
              <a:t>Government purchases are generally determined by the decisions of policymakers and are independent of changes in the price level.</a:t>
            </a:r>
          </a:p>
          <a:p>
            <a:r>
              <a:rPr lang="en-US" sz="1800" dirty="0"/>
              <a:t> However, consumption, investment, and net exports are affected by changes in the price level. We will examine each in turn.</a:t>
            </a:r>
          </a:p>
        </p:txBody>
      </p:sp>
    </p:spTree>
    <p:extLst>
      <p:ext uri="{BB962C8B-B14F-4D97-AF65-F5344CB8AC3E}">
        <p14:creationId xmlns:p14="http://schemas.microsoft.com/office/powerpoint/2010/main" val="675520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fade">
                                      <p:cBhvr>
                                        <p:cTn id="11" dur="500"/>
                                        <p:tgtEl>
                                          <p:spTgt spid="7">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7">
                                            <p:txEl>
                                              <p:pRg st="1" end="1"/>
                                            </p:txEl>
                                          </p:spTgt>
                                        </p:tgtEl>
                                        <p:attrNameLst>
                                          <p:attrName>style.visibility</p:attrName>
                                        </p:attrNameLst>
                                      </p:cBhvr>
                                      <p:to>
                                        <p:strVal val="visible"/>
                                      </p:to>
                                    </p:set>
                                    <p:animEffect transition="in" filter="fade">
                                      <p:cBhvr>
                                        <p:cTn id="15" dur="500"/>
                                        <p:tgtEl>
                                          <p:spTgt spid="7">
                                            <p:txEl>
                                              <p:pRg st="1" end="1"/>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animEffect transition="in" filter="fade">
                                      <p:cBhvr>
                                        <p:cTn id="19" dur="500"/>
                                        <p:tgtEl>
                                          <p:spTgt spid="7">
                                            <p:txEl>
                                              <p:pRg st="2" end="2"/>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7">
                                            <p:txEl>
                                              <p:pRg st="3" end="3"/>
                                            </p:txEl>
                                          </p:spTgt>
                                        </p:tgtEl>
                                        <p:attrNameLst>
                                          <p:attrName>style.visibility</p:attrName>
                                        </p:attrNameLst>
                                      </p:cBhvr>
                                      <p:to>
                                        <p:strVal val="visible"/>
                                      </p:to>
                                    </p:set>
                                    <p:animEffect transition="in" filter="fade">
                                      <p:cBhvr>
                                        <p:cTn id="23" dur="500"/>
                                        <p:tgtEl>
                                          <p:spTgt spid="7">
                                            <p:txEl>
                                              <p:pRg st="3" end="3"/>
                                            </p:txEl>
                                          </p:spTgt>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7">
                                            <p:txEl>
                                              <p:pRg st="4" end="4"/>
                                            </p:txEl>
                                          </p:spTgt>
                                        </p:tgtEl>
                                        <p:attrNameLst>
                                          <p:attrName>style.visibility</p:attrName>
                                        </p:attrNameLst>
                                      </p:cBhvr>
                                      <p:to>
                                        <p:strVal val="visible"/>
                                      </p:to>
                                    </p:set>
                                    <p:animEffect transition="in" filter="fade">
                                      <p:cBhvr>
                                        <p:cTn id="27" dur="500"/>
                                        <p:tgtEl>
                                          <p:spTgt spid="7">
                                            <p:txEl>
                                              <p:pRg st="4" end="4"/>
                                            </p:txEl>
                                          </p:spTgt>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8">
                                            <p:txEl>
                                              <p:pRg st="0" end="0"/>
                                            </p:txEl>
                                          </p:spTgt>
                                        </p:tgtEl>
                                        <p:attrNameLst>
                                          <p:attrName>style.visibility</p:attrName>
                                        </p:attrNameLst>
                                      </p:cBhvr>
                                      <p:to>
                                        <p:strVal val="visible"/>
                                      </p:to>
                                    </p:set>
                                    <p:animEffect transition="in" filter="fade">
                                      <p:cBhvr>
                                        <p:cTn id="31" dur="500"/>
                                        <p:tgtEl>
                                          <p:spTgt spid="8">
                                            <p:txEl>
                                              <p:pRg st="0" end="0"/>
                                            </p:txEl>
                                          </p:spTgt>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fade">
                                      <p:cBhvr>
                                        <p:cTn id="35" dur="500"/>
                                        <p:tgtEl>
                                          <p:spTgt spid="10"/>
                                        </p:tgtEl>
                                      </p:cBhvr>
                                    </p:animEffect>
                                  </p:childTnLst>
                                </p:cTn>
                              </p:par>
                            </p:childTnLst>
                          </p:cTn>
                        </p:par>
                        <p:par>
                          <p:cTn id="36" fill="hold">
                            <p:stCondLst>
                              <p:cond delay="4000"/>
                            </p:stCondLst>
                            <p:childTnLst>
                              <p:par>
                                <p:cTn id="37" presetID="10" presetClass="entr" presetSubtype="0" fill="hold" grpId="0" nodeType="afterEffect">
                                  <p:stCondLst>
                                    <p:cond delay="0"/>
                                  </p:stCondLst>
                                  <p:childTnLst>
                                    <p:set>
                                      <p:cBhvr>
                                        <p:cTn id="38" dur="1" fill="hold">
                                          <p:stCondLst>
                                            <p:cond delay="0"/>
                                          </p:stCondLst>
                                        </p:cTn>
                                        <p:tgtEl>
                                          <p:spTgt spid="9">
                                            <p:txEl>
                                              <p:pRg st="0" end="0"/>
                                            </p:txEl>
                                          </p:spTgt>
                                        </p:tgtEl>
                                        <p:attrNameLst>
                                          <p:attrName>style.visibility</p:attrName>
                                        </p:attrNameLst>
                                      </p:cBhvr>
                                      <p:to>
                                        <p:strVal val="visible"/>
                                      </p:to>
                                    </p:set>
                                    <p:animEffect transition="in" filter="fade">
                                      <p:cBhvr>
                                        <p:cTn id="39" dur="500"/>
                                        <p:tgtEl>
                                          <p:spTgt spid="9">
                                            <p:txEl>
                                              <p:pRg st="0" end="0"/>
                                            </p:txEl>
                                          </p:spTgt>
                                        </p:tgtEl>
                                      </p:cBhvr>
                                    </p:animEffect>
                                  </p:childTnLst>
                                </p:cTn>
                              </p:par>
                            </p:childTnLst>
                          </p:cTn>
                        </p:par>
                        <p:par>
                          <p:cTn id="40" fill="hold">
                            <p:stCondLst>
                              <p:cond delay="4500"/>
                            </p:stCondLst>
                            <p:childTnLst>
                              <p:par>
                                <p:cTn id="41" presetID="10" presetClass="entr" presetSubtype="0" fill="hold" grpId="0" nodeType="afterEffect">
                                  <p:stCondLst>
                                    <p:cond delay="0"/>
                                  </p:stCondLst>
                                  <p:childTnLst>
                                    <p:set>
                                      <p:cBhvr>
                                        <p:cTn id="42" dur="1" fill="hold">
                                          <p:stCondLst>
                                            <p:cond delay="0"/>
                                          </p:stCondLst>
                                        </p:cTn>
                                        <p:tgtEl>
                                          <p:spTgt spid="9">
                                            <p:txEl>
                                              <p:pRg st="1" end="1"/>
                                            </p:txEl>
                                          </p:spTgt>
                                        </p:tgtEl>
                                        <p:attrNameLst>
                                          <p:attrName>style.visibility</p:attrName>
                                        </p:attrNameLst>
                                      </p:cBhvr>
                                      <p:to>
                                        <p:strVal val="visible"/>
                                      </p:to>
                                    </p:set>
                                    <p:animEffect transition="in" filter="fade">
                                      <p:cBhvr>
                                        <p:cTn id="43" dur="500"/>
                                        <p:tgtEl>
                                          <p:spTgt spid="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7" grpId="0" build="p"/>
      <p:bldP spid="8" grpId="0" build="p"/>
      <p:bldP spid="9"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29FEA6-4DA0-4788-9033-C0A636DB54F3}"/>
              </a:ext>
            </a:extLst>
          </p:cNvPr>
          <p:cNvSpPr>
            <a:spLocks noGrp="1"/>
          </p:cNvSpPr>
          <p:nvPr>
            <p:ph type="title"/>
          </p:nvPr>
        </p:nvSpPr>
        <p:spPr/>
        <p:txBody>
          <a:bodyPr/>
          <a:lstStyle/>
          <a:p>
            <a:r>
              <a:rPr lang="en-US" sz="3200" dirty="0"/>
              <a:t>Figure 13.8 The Effects of the Covid-19 Pandemic</a:t>
            </a:r>
            <a:endParaRPr lang="en-US" sz="2000" dirty="0"/>
          </a:p>
        </p:txBody>
      </p:sp>
      <p:pic>
        <p:nvPicPr>
          <p:cNvPr id="8" name="Picture 7" descr="A graph depicts the effects of the covid 19 pandemic. For long description in Notes pane, press F6.">
            <a:extLst>
              <a:ext uri="{FF2B5EF4-FFF2-40B4-BE49-F238E27FC236}">
                <a16:creationId xmlns:a16="http://schemas.microsoft.com/office/drawing/2014/main" id="{7BA28F8D-C42E-C3B1-D2DA-BF5E0571DD29}"/>
              </a:ext>
            </a:extLst>
          </p:cNvPr>
          <p:cNvPicPr>
            <a:picLocks noChangeAspect="1"/>
          </p:cNvPicPr>
          <p:nvPr/>
        </p:nvPicPr>
        <p:blipFill>
          <a:blip r:embed="rId3"/>
          <a:stretch>
            <a:fillRect/>
          </a:stretch>
        </p:blipFill>
        <p:spPr>
          <a:xfrm>
            <a:off x="2315037" y="1557338"/>
            <a:ext cx="4513926" cy="3279903"/>
          </a:xfrm>
          <a:prstGeom prst="rect">
            <a:avLst/>
          </a:prstGeom>
        </p:spPr>
      </p:pic>
      <p:sp>
        <p:nvSpPr>
          <p:cNvPr id="3" name="Content Placeholder 2">
            <a:extLst>
              <a:ext uri="{FF2B5EF4-FFF2-40B4-BE49-F238E27FC236}">
                <a16:creationId xmlns:a16="http://schemas.microsoft.com/office/drawing/2014/main" id="{2432A2B7-C566-4271-B77B-B9703204F1C3}"/>
              </a:ext>
            </a:extLst>
          </p:cNvPr>
          <p:cNvSpPr>
            <a:spLocks noGrp="1"/>
          </p:cNvSpPr>
          <p:nvPr>
            <p:ph sz="quarter" idx="14"/>
          </p:nvPr>
        </p:nvSpPr>
        <p:spPr>
          <a:xfrm>
            <a:off x="457200" y="4937823"/>
            <a:ext cx="8051800" cy="1294537"/>
          </a:xfrm>
        </p:spPr>
        <p:txBody>
          <a:bodyPr/>
          <a:lstStyle/>
          <a:p>
            <a:pPr>
              <a:spcBef>
                <a:spcPts val="600"/>
              </a:spcBef>
            </a:pPr>
            <a:r>
              <a:rPr lang="en-US" sz="1600" dirty="0"/>
              <a:t>Before the pandemic, the economy was in long-run equilibrium at Point </a:t>
            </a:r>
            <a:r>
              <a:rPr lang="en-US" sz="1600" i="1" dirty="0"/>
              <a:t>A.</a:t>
            </a:r>
          </a:p>
          <a:p>
            <a:pPr>
              <a:spcBef>
                <a:spcPts val="600"/>
              </a:spcBef>
            </a:pPr>
            <a:r>
              <a:rPr lang="en-US" sz="1600" dirty="0"/>
              <a:t>The pandemic created a supply shock, which would normally push the short-run supply curve to the left and create a new equilibrium at Point </a:t>
            </a:r>
            <a:r>
              <a:rPr lang="en-US" sz="1600" i="1" dirty="0"/>
              <a:t>B.</a:t>
            </a:r>
          </a:p>
          <a:p>
            <a:pPr>
              <a:spcBef>
                <a:spcPts val="600"/>
              </a:spcBef>
            </a:pPr>
            <a:r>
              <a:rPr lang="en-US" sz="1600" dirty="0"/>
              <a:t>However, the pandemic also affected </a:t>
            </a:r>
            <a:r>
              <a:rPr lang="en-US" sz="1600" i="1" dirty="0"/>
              <a:t>A</a:t>
            </a:r>
            <a:r>
              <a:rPr lang="en-US" sz="100" i="1" dirty="0"/>
              <a:t> </a:t>
            </a:r>
            <a:r>
              <a:rPr lang="en-US" sz="1600" i="1" dirty="0"/>
              <a:t>D</a:t>
            </a:r>
            <a:r>
              <a:rPr lang="en-US" sz="1600" dirty="0"/>
              <a:t> resulting in a new equilibrium at Point </a:t>
            </a:r>
            <a:r>
              <a:rPr lang="en-US" sz="1600" i="1" dirty="0"/>
              <a:t>C.</a:t>
            </a:r>
          </a:p>
        </p:txBody>
      </p:sp>
    </p:spTree>
    <p:extLst>
      <p:ext uri="{BB962C8B-B14F-4D97-AF65-F5344CB8AC3E}">
        <p14:creationId xmlns:p14="http://schemas.microsoft.com/office/powerpoint/2010/main" val="2493859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FFC4E-92DF-41E5-8F02-9A859400BEE1}"/>
              </a:ext>
            </a:extLst>
          </p:cNvPr>
          <p:cNvSpPr>
            <a:spLocks noGrp="1"/>
          </p:cNvSpPr>
          <p:nvPr>
            <p:ph type="title"/>
          </p:nvPr>
        </p:nvSpPr>
        <p:spPr/>
        <p:txBody>
          <a:bodyPr/>
          <a:lstStyle/>
          <a:p>
            <a:r>
              <a:rPr lang="en-US" sz="3200" dirty="0"/>
              <a:t>The Effects of the Covid-19 Pandemic</a:t>
            </a:r>
          </a:p>
        </p:txBody>
      </p:sp>
      <p:sp>
        <p:nvSpPr>
          <p:cNvPr id="3" name="Content Placeholder 2">
            <a:extLst>
              <a:ext uri="{FF2B5EF4-FFF2-40B4-BE49-F238E27FC236}">
                <a16:creationId xmlns:a16="http://schemas.microsoft.com/office/drawing/2014/main" id="{7745FD73-BFAD-4A11-A3FD-81B551AE8CDA}"/>
              </a:ext>
            </a:extLst>
          </p:cNvPr>
          <p:cNvSpPr>
            <a:spLocks noGrp="1"/>
          </p:cNvSpPr>
          <p:nvPr>
            <p:ph sz="quarter" idx="13"/>
          </p:nvPr>
        </p:nvSpPr>
        <p:spPr>
          <a:xfrm>
            <a:off x="457199" y="1608580"/>
            <a:ext cx="8229601" cy="3107800"/>
          </a:xfrm>
        </p:spPr>
        <p:txBody>
          <a:bodyPr/>
          <a:lstStyle/>
          <a:p>
            <a:pPr marL="432" indent="0" algn="l">
              <a:buNone/>
            </a:pPr>
            <a:r>
              <a:rPr lang="en-US" sz="1800" b="0" i="0" u="none" strike="noStrike" baseline="0" dirty="0"/>
              <a:t>Point </a:t>
            </a:r>
            <a:r>
              <a:rPr lang="en-US" sz="1800" b="0" i="1" u="none" strike="noStrike" baseline="0" dirty="0"/>
              <a:t>B</a:t>
            </a:r>
            <a:r>
              <a:rPr lang="en-US" sz="1800" b="0" i="0" u="none" strike="noStrike" baseline="0" dirty="0"/>
              <a:t> was not the new short-run equilibrium for three key reasons:</a:t>
            </a:r>
          </a:p>
          <a:p>
            <a:pPr marL="432000" indent="-432000" algn="l">
              <a:spcBef>
                <a:spcPts val="600"/>
              </a:spcBef>
              <a:buFont typeface="+mj-lt"/>
              <a:buAutoNum type="arabicPeriod"/>
            </a:pPr>
            <a:r>
              <a:rPr lang="en-US" sz="1800" b="1" i="0" u="none" strike="noStrike" baseline="0" dirty="0"/>
              <a:t>Reduced consumption spending. </a:t>
            </a:r>
            <a:r>
              <a:rPr lang="en-US" sz="1800" b="0" i="0" u="none" strike="noStrike" baseline="0" dirty="0"/>
              <a:t>State and local governments closed many businesses, which directly reduced output and consumption spending, particularly spending on services like restaurant meals and movie tickets.</a:t>
            </a:r>
          </a:p>
          <a:p>
            <a:pPr marL="432000" indent="-432000" algn="l">
              <a:spcBef>
                <a:spcPts val="600"/>
              </a:spcBef>
              <a:buFont typeface="+mj-lt"/>
              <a:buAutoNum type="arabicPeriod"/>
            </a:pPr>
            <a:r>
              <a:rPr lang="en-US" sz="1800" b="1" i="0" u="none" strike="noStrike" baseline="0" dirty="0"/>
              <a:t>Reduced investment spending. </a:t>
            </a:r>
            <a:r>
              <a:rPr lang="en-US" sz="1800" b="0" i="0" u="none" strike="noStrike" baseline="0" dirty="0"/>
              <a:t>Many residential and business construction projects had to be suspended, reducing investment spending.</a:t>
            </a:r>
          </a:p>
          <a:p>
            <a:pPr marL="432000" indent="-432000" algn="l">
              <a:spcBef>
                <a:spcPts val="600"/>
              </a:spcBef>
              <a:buFont typeface="+mj-lt"/>
              <a:buAutoNum type="arabicPeriod"/>
            </a:pPr>
            <a:r>
              <a:rPr lang="en-US" sz="1800" b="1" i="0" u="none" strike="noStrike" baseline="0" dirty="0"/>
              <a:t>Reduced exports. </a:t>
            </a:r>
            <a:r>
              <a:rPr lang="en-US" sz="1800" b="0" i="0" u="none" strike="noStrike" baseline="0" dirty="0"/>
              <a:t>U.S. exports declined because the pandemic also led to closures of businesses in Europe, Canada, Japan, and other U.S. trading partners.</a:t>
            </a:r>
            <a:endParaRPr lang="en-IN" sz="1800" dirty="0"/>
          </a:p>
        </p:txBody>
      </p:sp>
      <p:sp>
        <p:nvSpPr>
          <p:cNvPr id="5" name="Content Placeholder 4">
            <a:extLst>
              <a:ext uri="{FF2B5EF4-FFF2-40B4-BE49-F238E27FC236}">
                <a16:creationId xmlns:a16="http://schemas.microsoft.com/office/drawing/2014/main" id="{E5B10B90-0666-49AD-86B2-847E78B57837}"/>
              </a:ext>
            </a:extLst>
          </p:cNvPr>
          <p:cNvSpPr>
            <a:spLocks noGrp="1"/>
          </p:cNvSpPr>
          <p:nvPr>
            <p:ph sz="quarter" idx="14"/>
          </p:nvPr>
        </p:nvSpPr>
        <p:spPr>
          <a:xfrm>
            <a:off x="457200" y="4881747"/>
            <a:ext cx="7856621" cy="1302485"/>
          </a:xfrm>
        </p:spPr>
        <p:txBody>
          <a:bodyPr/>
          <a:lstStyle/>
          <a:p>
            <a:pPr marL="432" indent="0">
              <a:buNone/>
            </a:pPr>
            <a:r>
              <a:rPr lang="en-US" sz="1800" b="0" i="0" u="none" strike="noStrike" baseline="0" dirty="0"/>
              <a:t>Because the Covid-19 pandemic caused both the </a:t>
            </a:r>
            <a:r>
              <a:rPr lang="en-US" sz="1800" b="0" i="1" u="none" strike="noStrike" baseline="0" dirty="0"/>
              <a:t>S</a:t>
            </a:r>
            <a:r>
              <a:rPr lang="en-US" sz="100" b="0" i="1" u="none" strike="noStrike" baseline="0" dirty="0"/>
              <a:t> </a:t>
            </a:r>
            <a:r>
              <a:rPr lang="en-US" sz="1800" b="0" i="1" u="none" strike="noStrike" baseline="0" dirty="0"/>
              <a:t>R</a:t>
            </a:r>
            <a:r>
              <a:rPr lang="en-US" sz="100" b="0" i="1" u="none" strike="noStrike" baseline="0" dirty="0"/>
              <a:t> </a:t>
            </a:r>
            <a:r>
              <a:rPr lang="en-US" sz="1800" b="0" i="1" u="none" strike="noStrike" baseline="0" dirty="0"/>
              <a:t>A</a:t>
            </a:r>
            <a:r>
              <a:rPr lang="en-US" sz="100" b="0" i="1" u="none" strike="noStrike" baseline="0" dirty="0"/>
              <a:t> </a:t>
            </a:r>
            <a:r>
              <a:rPr lang="en-US" sz="1800" b="0" i="1" u="none" strike="noStrike" baseline="0" dirty="0"/>
              <a:t>S </a:t>
            </a:r>
            <a:r>
              <a:rPr lang="en-US" sz="1800" b="0" i="0" u="none" strike="noStrike" baseline="0" dirty="0"/>
              <a:t>and </a:t>
            </a:r>
            <a:r>
              <a:rPr lang="en-US" sz="1800" b="0" i="1" u="none" strike="noStrike" baseline="0" dirty="0"/>
              <a:t>A</a:t>
            </a:r>
            <a:r>
              <a:rPr lang="en-US" sz="100" b="0" i="1" u="none" strike="noStrike" baseline="0" dirty="0"/>
              <a:t> </a:t>
            </a:r>
            <a:r>
              <a:rPr lang="en-US" sz="1800" b="0" i="1" u="none" strike="noStrike" baseline="0" dirty="0"/>
              <a:t>D</a:t>
            </a:r>
            <a:r>
              <a:rPr lang="en-US" sz="1800" b="0" i="0" u="none" strike="noStrike" baseline="0" dirty="0"/>
              <a:t> curves to shift to the left, the new short-run equilibrium occurred at point </a:t>
            </a:r>
            <a:r>
              <a:rPr lang="en-US" sz="1800" b="0" i="1" u="none" strike="noStrike" baseline="0" dirty="0"/>
              <a:t>C</a:t>
            </a:r>
            <a:r>
              <a:rPr lang="en-US" sz="1800" b="0" i="0" u="none" strike="noStrike" baseline="0" dirty="0"/>
              <a:t>, with real G</a:t>
            </a:r>
            <a:r>
              <a:rPr lang="en-US" sz="100" b="0" i="0" u="none" strike="noStrike" baseline="0" dirty="0"/>
              <a:t> </a:t>
            </a:r>
            <a:r>
              <a:rPr lang="en-US" sz="1800" b="0" i="0" u="none" strike="noStrike" baseline="0" dirty="0"/>
              <a:t>D</a:t>
            </a:r>
            <a:r>
              <a:rPr lang="en-US" sz="100" b="0" i="0" u="none" strike="noStrike" baseline="0" dirty="0"/>
              <a:t> </a:t>
            </a:r>
            <a:r>
              <a:rPr lang="en-US" sz="1800" b="0" i="0" u="none" strike="noStrike" baseline="0" dirty="0"/>
              <a:t>P having fallen to $19.0 trillion in the second quarter of 2020, with prices approximately steady at 104.6.</a:t>
            </a:r>
            <a:endParaRPr lang="en-IN" sz="1800" dirty="0"/>
          </a:p>
        </p:txBody>
      </p:sp>
    </p:spTree>
    <p:extLst>
      <p:ext uri="{BB962C8B-B14F-4D97-AF65-F5344CB8AC3E}">
        <p14:creationId xmlns:p14="http://schemas.microsoft.com/office/powerpoint/2010/main" val="2843534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500"/>
                                        <p:tgtEl>
                                          <p:spTgt spid="3">
                                            <p:txEl>
                                              <p:pRg st="3" end="3"/>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5">
                                            <p:txEl>
                                              <p:pRg st="0" end="0"/>
                                            </p:txEl>
                                          </p:spTgt>
                                        </p:tgtEl>
                                        <p:attrNameLst>
                                          <p:attrName>style.visibility</p:attrName>
                                        </p:attrNameLst>
                                      </p:cBhvr>
                                      <p:to>
                                        <p:strVal val="visible"/>
                                      </p:to>
                                    </p:set>
                                    <p:animEffect transition="in" filter="fade">
                                      <p:cBhvr>
                                        <p:cTn id="23"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7622438" cy="1097279"/>
          </a:xfrm>
        </p:spPr>
        <p:txBody>
          <a:bodyPr/>
          <a:lstStyle/>
          <a:p>
            <a:r>
              <a:rPr lang="en-US" sz="3200" dirty="0"/>
              <a:t>Apply the Concept: Is the Business Cycle Really a Cycle? </a:t>
            </a:r>
            <a:r>
              <a:rPr lang="en-US" sz="2000" b="0" dirty="0"/>
              <a:t>(1 of 2)</a:t>
            </a:r>
            <a:endParaRPr lang="en-IN" sz="2000" dirty="0"/>
          </a:p>
        </p:txBody>
      </p:sp>
      <p:pic>
        <p:nvPicPr>
          <p:cNvPr id="8" name="Picture 7" descr="A graph compares the lengths of recession periods using the rebound of the real G D P. For long description in Notes pane, press F6.">
            <a:extLst>
              <a:ext uri="{FF2B5EF4-FFF2-40B4-BE49-F238E27FC236}">
                <a16:creationId xmlns:a16="http://schemas.microsoft.com/office/drawing/2014/main" id="{A6EFCFE1-62DF-D6B4-E102-91BB5D859728}"/>
              </a:ext>
            </a:extLst>
          </p:cNvPr>
          <p:cNvPicPr>
            <a:picLocks noChangeAspect="1"/>
          </p:cNvPicPr>
          <p:nvPr/>
        </p:nvPicPr>
        <p:blipFill>
          <a:blip r:embed="rId3"/>
          <a:stretch>
            <a:fillRect/>
          </a:stretch>
        </p:blipFill>
        <p:spPr>
          <a:xfrm>
            <a:off x="1064362" y="1572635"/>
            <a:ext cx="7015276" cy="2731357"/>
          </a:xfrm>
          <a:prstGeom prst="rect">
            <a:avLst/>
          </a:prstGeom>
        </p:spPr>
      </p:pic>
      <p:sp>
        <p:nvSpPr>
          <p:cNvPr id="6" name="Content Placeholder 5"/>
          <p:cNvSpPr>
            <a:spLocks noGrp="1"/>
          </p:cNvSpPr>
          <p:nvPr>
            <p:ph sz="quarter" idx="15"/>
          </p:nvPr>
        </p:nvSpPr>
        <p:spPr>
          <a:xfrm>
            <a:off x="457200" y="4584118"/>
            <a:ext cx="8229600" cy="1540244"/>
          </a:xfrm>
        </p:spPr>
        <p:txBody>
          <a:bodyPr/>
          <a:lstStyle/>
          <a:p>
            <a:pPr marL="432" indent="0">
              <a:spcBef>
                <a:spcPts val="600"/>
              </a:spcBef>
              <a:buNone/>
            </a:pPr>
            <a:r>
              <a:rPr lang="en-US" sz="2000" dirty="0"/>
              <a:t>The word </a:t>
            </a:r>
            <a:r>
              <a:rPr lang="en-US" sz="2000" b="1" dirty="0"/>
              <a:t>cycle</a:t>
            </a:r>
            <a:r>
              <a:rPr lang="en-US" sz="2000" dirty="0"/>
              <a:t> suggests a process that is uniform.</a:t>
            </a:r>
          </a:p>
          <a:p>
            <a:pPr>
              <a:spcBef>
                <a:spcPts val="600"/>
              </a:spcBef>
            </a:pPr>
            <a:r>
              <a:rPr lang="en-US" sz="2000" dirty="0"/>
              <a:t>In the late 1800s, some argued the business cycle was 11 years, the same as cycles in sunspot activity.</a:t>
            </a:r>
          </a:p>
          <a:p>
            <a:pPr lvl="1"/>
            <a:r>
              <a:rPr lang="en-US" sz="2000" dirty="0"/>
              <a:t>This caused natural phenomena that drove the business cycle.</a:t>
            </a:r>
          </a:p>
        </p:txBody>
      </p:sp>
    </p:spTree>
    <p:extLst>
      <p:ext uri="{BB962C8B-B14F-4D97-AF65-F5344CB8AC3E}">
        <p14:creationId xmlns:p14="http://schemas.microsoft.com/office/powerpoint/2010/main" val="954051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animEffect transition="in" filter="fade">
                                      <p:cBhvr>
                                        <p:cTn id="11" dur="500"/>
                                        <p:tgtEl>
                                          <p:spTgt spid="6">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animEffect transition="in" filter="fade">
                                      <p:cBhvr>
                                        <p:cTn id="15" dur="500"/>
                                        <p:tgtEl>
                                          <p:spTgt spid="6">
                                            <p:txEl>
                                              <p:pRg st="1" end="1"/>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animEffect transition="in" filter="fade">
                                      <p:cBhvr>
                                        <p:cTn id="19"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7361856" cy="1097279"/>
          </a:xfrm>
        </p:spPr>
        <p:txBody>
          <a:bodyPr/>
          <a:lstStyle/>
          <a:p>
            <a:r>
              <a:rPr lang="en-US" sz="3200" dirty="0"/>
              <a:t>Apply the Concept: Is the Business Cycle Really a Cycle? </a:t>
            </a:r>
            <a:r>
              <a:rPr lang="en-US" sz="2000" b="0" dirty="0"/>
              <a:t>(2 of 2)</a:t>
            </a:r>
            <a:endParaRPr lang="en-IN" sz="2000" dirty="0"/>
          </a:p>
        </p:txBody>
      </p:sp>
      <p:pic>
        <p:nvPicPr>
          <p:cNvPr id="3" name="Picture 2" descr="A graph compares the lengths of recession periods using the rebound of the real G D P. For long description in Notes pane, press F6."/>
          <p:cNvPicPr>
            <a:picLocks noChangeAspect="1"/>
          </p:cNvPicPr>
          <p:nvPr/>
        </p:nvPicPr>
        <p:blipFill>
          <a:blip r:embed="rId3"/>
          <a:stretch>
            <a:fillRect/>
          </a:stretch>
        </p:blipFill>
        <p:spPr>
          <a:xfrm>
            <a:off x="1324945" y="1659909"/>
            <a:ext cx="6498899" cy="3206774"/>
          </a:xfrm>
          <a:prstGeom prst="rect">
            <a:avLst/>
          </a:prstGeom>
        </p:spPr>
      </p:pic>
      <p:sp>
        <p:nvSpPr>
          <p:cNvPr id="6" name="Content Placeholder 5"/>
          <p:cNvSpPr>
            <a:spLocks noGrp="1"/>
          </p:cNvSpPr>
          <p:nvPr>
            <p:ph sz="quarter" idx="15"/>
          </p:nvPr>
        </p:nvSpPr>
        <p:spPr>
          <a:xfrm>
            <a:off x="457200" y="4989896"/>
            <a:ext cx="8183563" cy="1247392"/>
          </a:xfrm>
        </p:spPr>
        <p:txBody>
          <a:bodyPr/>
          <a:lstStyle/>
          <a:p>
            <a:pPr marL="432" indent="0">
              <a:buNone/>
            </a:pPr>
            <a:r>
              <a:rPr lang="en-US" sz="2000" dirty="0">
                <a:solidFill>
                  <a:schemeClr val="tx1"/>
                </a:solidFill>
              </a:rPr>
              <a:t>It is clear now that business cycles vary greatly in length and severity.</a:t>
            </a:r>
          </a:p>
          <a:p>
            <a:pPr marL="432" indent="0">
              <a:buNone/>
            </a:pPr>
            <a:r>
              <a:rPr lang="en-US" sz="2000" dirty="0">
                <a:solidFill>
                  <a:schemeClr val="tx1"/>
                </a:solidFill>
              </a:rPr>
              <a:t>The graph shows how long the economy took to return to its previous peak following each of the last five recessions.</a:t>
            </a:r>
          </a:p>
        </p:txBody>
      </p:sp>
    </p:spTree>
    <p:extLst>
      <p:ext uri="{BB962C8B-B14F-4D97-AF65-F5344CB8AC3E}">
        <p14:creationId xmlns:p14="http://schemas.microsoft.com/office/powerpoint/2010/main" val="62106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animEffect transition="in" filter="fade">
                                      <p:cBhvr>
                                        <p:cTn id="11" dur="500"/>
                                        <p:tgtEl>
                                          <p:spTgt spid="6">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animEffect transition="in" filter="fade">
                                      <p:cBhvr>
                                        <p:cTn id="15" dur="500"/>
                                        <p:tgtEl>
                                          <p:spTgt spid="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13.4 A Dynamic Aggregate Demand and Aggregate Supply Model</a:t>
            </a:r>
            <a:endParaRPr lang="en-IN" sz="3200" dirty="0"/>
          </a:p>
        </p:txBody>
      </p:sp>
      <p:sp>
        <p:nvSpPr>
          <p:cNvPr id="4" name="Content Placeholder 3"/>
          <p:cNvSpPr>
            <a:spLocks noGrp="1"/>
          </p:cNvSpPr>
          <p:nvPr>
            <p:ph sz="quarter" idx="13"/>
          </p:nvPr>
        </p:nvSpPr>
        <p:spPr>
          <a:xfrm>
            <a:off x="457200" y="1602937"/>
            <a:ext cx="8232128" cy="762893"/>
          </a:xfrm>
        </p:spPr>
        <p:txBody>
          <a:bodyPr/>
          <a:lstStyle/>
          <a:p>
            <a:pPr marL="432" indent="0">
              <a:buNone/>
            </a:pPr>
            <a:r>
              <a:rPr lang="en-US" sz="2000" b="1" dirty="0"/>
              <a:t>Use the dynamic aggregate demand and aggregate supply model to analyze macroeconomic conditions.</a:t>
            </a:r>
          </a:p>
        </p:txBody>
      </p:sp>
      <p:sp>
        <p:nvSpPr>
          <p:cNvPr id="5" name="Content Placeholder 4"/>
          <p:cNvSpPr>
            <a:spLocks noGrp="1"/>
          </p:cNvSpPr>
          <p:nvPr>
            <p:ph sz="quarter" idx="14"/>
          </p:nvPr>
        </p:nvSpPr>
        <p:spPr>
          <a:xfrm>
            <a:off x="457200" y="2461256"/>
            <a:ext cx="8232128" cy="1522622"/>
          </a:xfrm>
        </p:spPr>
        <p:txBody>
          <a:bodyPr/>
          <a:lstStyle/>
          <a:p>
            <a:pPr marL="432" indent="0">
              <a:spcBef>
                <a:spcPts val="600"/>
              </a:spcBef>
              <a:buNone/>
            </a:pPr>
            <a:r>
              <a:rPr lang="en-US" sz="2000" dirty="0"/>
              <a:t>Our model of aggregate demand and aggregate supply so far has been </a:t>
            </a:r>
            <a:r>
              <a:rPr lang="en-US" sz="2000" b="1" dirty="0"/>
              <a:t>static</a:t>
            </a:r>
            <a:r>
              <a:rPr lang="en-US" sz="2000" dirty="0"/>
              <a:t>, in the sense that:</a:t>
            </a:r>
          </a:p>
          <a:p>
            <a:pPr>
              <a:spcBef>
                <a:spcPts val="600"/>
              </a:spcBef>
            </a:pPr>
            <a:r>
              <a:rPr lang="en-US" sz="2000" dirty="0"/>
              <a:t>Price levels were constant (no inflation)</a:t>
            </a:r>
          </a:p>
          <a:p>
            <a:pPr>
              <a:spcBef>
                <a:spcPts val="600"/>
              </a:spcBef>
            </a:pPr>
            <a:r>
              <a:rPr lang="en-US" sz="2000" dirty="0"/>
              <a:t>There was no long-run growth</a:t>
            </a:r>
            <a:endParaRPr lang="en-IN" sz="2000" dirty="0"/>
          </a:p>
        </p:txBody>
      </p:sp>
      <p:sp>
        <p:nvSpPr>
          <p:cNvPr id="6" name="Content Placeholder 5"/>
          <p:cNvSpPr>
            <a:spLocks noGrp="1"/>
          </p:cNvSpPr>
          <p:nvPr>
            <p:ph sz="quarter" idx="15"/>
          </p:nvPr>
        </p:nvSpPr>
        <p:spPr>
          <a:xfrm>
            <a:off x="457200" y="4082315"/>
            <a:ext cx="8098077" cy="2242902"/>
          </a:xfrm>
        </p:spPr>
        <p:txBody>
          <a:bodyPr/>
          <a:lstStyle/>
          <a:p>
            <a:pPr marL="432" indent="0">
              <a:spcBef>
                <a:spcPts val="600"/>
              </a:spcBef>
              <a:buNone/>
            </a:pPr>
            <a:r>
              <a:rPr lang="en-US" sz="2000" dirty="0"/>
              <a:t>We will now form a </a:t>
            </a:r>
            <a:r>
              <a:rPr lang="en-US" sz="2000" b="1" dirty="0"/>
              <a:t>dynamic aggregate demand and aggregate supply</a:t>
            </a:r>
            <a:r>
              <a:rPr lang="en-US" sz="2000" dirty="0"/>
              <a:t> model, incorporating:</a:t>
            </a:r>
          </a:p>
          <a:p>
            <a:pPr>
              <a:spcBef>
                <a:spcPts val="600"/>
              </a:spcBef>
            </a:pPr>
            <a:r>
              <a:rPr lang="en-US" sz="2000" dirty="0"/>
              <a:t>Continually increasing real G</a:t>
            </a:r>
            <a:r>
              <a:rPr lang="en-US" sz="100" dirty="0"/>
              <a:t> </a:t>
            </a:r>
            <a:r>
              <a:rPr lang="en-US" sz="2000" dirty="0"/>
              <a:t>D</a:t>
            </a:r>
            <a:r>
              <a:rPr lang="en-US" sz="100" dirty="0"/>
              <a:t> </a:t>
            </a:r>
            <a:r>
              <a:rPr lang="en-US" sz="2000" dirty="0"/>
              <a:t>P, shifting </a:t>
            </a:r>
            <a:r>
              <a:rPr lang="en-US" sz="2000" i="1" dirty="0"/>
              <a:t>L</a:t>
            </a:r>
            <a:r>
              <a:rPr lang="en-US" sz="100" i="1" dirty="0"/>
              <a:t> </a:t>
            </a:r>
            <a:r>
              <a:rPr lang="en-US" sz="2000" i="1" dirty="0"/>
              <a:t>R</a:t>
            </a:r>
            <a:r>
              <a:rPr lang="en-US" sz="100" i="1" dirty="0"/>
              <a:t> </a:t>
            </a:r>
            <a:r>
              <a:rPr lang="en-US" sz="2000" i="1" dirty="0"/>
              <a:t>A</a:t>
            </a:r>
            <a:r>
              <a:rPr lang="en-US" sz="100" i="1" dirty="0"/>
              <a:t> </a:t>
            </a:r>
            <a:r>
              <a:rPr lang="en-US" sz="2000" i="1" dirty="0"/>
              <a:t>S</a:t>
            </a:r>
            <a:r>
              <a:rPr lang="en-US" sz="2000" dirty="0"/>
              <a:t> to the right</a:t>
            </a:r>
          </a:p>
          <a:p>
            <a:pPr>
              <a:spcBef>
                <a:spcPts val="600"/>
              </a:spcBef>
            </a:pPr>
            <a:r>
              <a:rPr lang="en-US" sz="2000" i="1" dirty="0"/>
              <a:t>A</a:t>
            </a:r>
            <a:r>
              <a:rPr lang="en-US" sz="100" i="1" dirty="0"/>
              <a:t> </a:t>
            </a:r>
            <a:r>
              <a:rPr lang="en-US" sz="2000" i="1" dirty="0"/>
              <a:t>D</a:t>
            </a:r>
            <a:r>
              <a:rPr lang="en-US" sz="2000" dirty="0"/>
              <a:t> also ordinarily shifting to the right</a:t>
            </a:r>
          </a:p>
          <a:p>
            <a:pPr>
              <a:spcBef>
                <a:spcPts val="600"/>
              </a:spcBef>
            </a:pPr>
            <a:r>
              <a:rPr lang="en-US" sz="2000" i="1" dirty="0"/>
              <a:t>S</a:t>
            </a:r>
            <a:r>
              <a:rPr lang="en-US" sz="100" i="1" dirty="0"/>
              <a:t> </a:t>
            </a:r>
            <a:r>
              <a:rPr lang="en-US" sz="2000" i="1" dirty="0"/>
              <a:t>R</a:t>
            </a:r>
            <a:r>
              <a:rPr lang="en-US" sz="100" i="1" dirty="0"/>
              <a:t> </a:t>
            </a:r>
            <a:r>
              <a:rPr lang="en-US" sz="2000" i="1" dirty="0"/>
              <a:t>A</a:t>
            </a:r>
            <a:r>
              <a:rPr lang="en-US" sz="100" i="1" dirty="0"/>
              <a:t> </a:t>
            </a:r>
            <a:r>
              <a:rPr lang="en-US" sz="2000" i="1" dirty="0"/>
              <a:t>S</a:t>
            </a:r>
            <a:r>
              <a:rPr lang="en-US" sz="2000" dirty="0"/>
              <a:t> shifting to the right, except when workers and firms expect high rates of inflation</a:t>
            </a:r>
          </a:p>
        </p:txBody>
      </p:sp>
    </p:spTree>
    <p:extLst>
      <p:ext uri="{BB962C8B-B14F-4D97-AF65-F5344CB8AC3E}">
        <p14:creationId xmlns:p14="http://schemas.microsoft.com/office/powerpoint/2010/main" val="1217292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animEffect transition="in" filter="fade">
                                      <p:cBhvr>
                                        <p:cTn id="11" dur="500"/>
                                        <p:tgtEl>
                                          <p:spTgt spid="5">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animEffect transition="in" filter="fade">
                                      <p:cBhvr>
                                        <p:cTn id="15" dur="500"/>
                                        <p:tgtEl>
                                          <p:spTgt spid="5">
                                            <p:txEl>
                                              <p:pRg st="1" end="1"/>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animEffect transition="in" filter="fade">
                                      <p:cBhvr>
                                        <p:cTn id="19" dur="500"/>
                                        <p:tgtEl>
                                          <p:spTgt spid="5">
                                            <p:txEl>
                                              <p:pRg st="2" end="2"/>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6">
                                            <p:txEl>
                                              <p:pRg st="0" end="0"/>
                                            </p:txEl>
                                          </p:spTgt>
                                        </p:tgtEl>
                                        <p:attrNameLst>
                                          <p:attrName>style.visibility</p:attrName>
                                        </p:attrNameLst>
                                      </p:cBhvr>
                                      <p:to>
                                        <p:strVal val="visible"/>
                                      </p:to>
                                    </p:set>
                                    <p:animEffect transition="in" filter="fade">
                                      <p:cBhvr>
                                        <p:cTn id="23" dur="500"/>
                                        <p:tgtEl>
                                          <p:spTgt spid="6">
                                            <p:txEl>
                                              <p:pRg st="0" end="0"/>
                                            </p:txEl>
                                          </p:spTgt>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6">
                                            <p:txEl>
                                              <p:pRg st="1" end="1"/>
                                            </p:txEl>
                                          </p:spTgt>
                                        </p:tgtEl>
                                        <p:attrNameLst>
                                          <p:attrName>style.visibility</p:attrName>
                                        </p:attrNameLst>
                                      </p:cBhvr>
                                      <p:to>
                                        <p:strVal val="visible"/>
                                      </p:to>
                                    </p:set>
                                    <p:animEffect transition="in" filter="fade">
                                      <p:cBhvr>
                                        <p:cTn id="27" dur="500"/>
                                        <p:tgtEl>
                                          <p:spTgt spid="6">
                                            <p:txEl>
                                              <p:pRg st="1" end="1"/>
                                            </p:txEl>
                                          </p:spTgt>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6">
                                            <p:txEl>
                                              <p:pRg st="2" end="2"/>
                                            </p:txEl>
                                          </p:spTgt>
                                        </p:tgtEl>
                                        <p:attrNameLst>
                                          <p:attrName>style.visibility</p:attrName>
                                        </p:attrNameLst>
                                      </p:cBhvr>
                                      <p:to>
                                        <p:strVal val="visible"/>
                                      </p:to>
                                    </p:set>
                                    <p:animEffect transition="in" filter="fade">
                                      <p:cBhvr>
                                        <p:cTn id="31" dur="500"/>
                                        <p:tgtEl>
                                          <p:spTgt spid="6">
                                            <p:txEl>
                                              <p:pRg st="2" end="2"/>
                                            </p:txEl>
                                          </p:spTgt>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6">
                                            <p:txEl>
                                              <p:pRg st="3" end="3"/>
                                            </p:txEl>
                                          </p:spTgt>
                                        </p:tgtEl>
                                        <p:attrNameLst>
                                          <p:attrName>style.visibility</p:attrName>
                                        </p:attrNameLst>
                                      </p:cBhvr>
                                      <p:to>
                                        <p:strVal val="visible"/>
                                      </p:to>
                                    </p:set>
                                    <p:animEffect transition="in" filter="fade">
                                      <p:cBhvr>
                                        <p:cTn id="35" dur="500"/>
                                        <p:tgtEl>
                                          <p:spTgt spid="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build="p"/>
      <p:bldP spid="6"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000" dirty="0"/>
              <a:t>Figure 13.9 A Dynamic Aggregate Demand and Aggregate Supply Model</a:t>
            </a:r>
            <a:endParaRPr lang="en-IN" sz="3000" dirty="0"/>
          </a:p>
        </p:txBody>
      </p:sp>
      <p:pic>
        <p:nvPicPr>
          <p:cNvPr id="6" name="Picture 5" descr="A graph depicts a combined dynamic aggregate demand and aggregate supply model. For long description in Notes pane, press F6.">
            <a:extLst>
              <a:ext uri="{FF2B5EF4-FFF2-40B4-BE49-F238E27FC236}">
                <a16:creationId xmlns:a16="http://schemas.microsoft.com/office/drawing/2014/main" id="{8D37441E-CDDC-E988-0226-1F8E72DB1620}"/>
              </a:ext>
            </a:extLst>
          </p:cNvPr>
          <p:cNvPicPr>
            <a:picLocks noChangeAspect="1"/>
          </p:cNvPicPr>
          <p:nvPr/>
        </p:nvPicPr>
        <p:blipFill>
          <a:blip r:embed="rId3"/>
          <a:stretch>
            <a:fillRect/>
          </a:stretch>
        </p:blipFill>
        <p:spPr>
          <a:xfrm>
            <a:off x="802344" y="1725163"/>
            <a:ext cx="7539311" cy="4490649"/>
          </a:xfrm>
          <a:prstGeom prst="rect">
            <a:avLst/>
          </a:prstGeom>
        </p:spPr>
      </p:pic>
    </p:spTree>
    <p:extLst>
      <p:ext uri="{BB962C8B-B14F-4D97-AF65-F5344CB8AC3E}">
        <p14:creationId xmlns:p14="http://schemas.microsoft.com/office/powerpoint/2010/main" val="1583741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229886"/>
            <a:ext cx="8425544" cy="1076400"/>
          </a:xfrm>
        </p:spPr>
        <p:txBody>
          <a:bodyPr/>
          <a:lstStyle/>
          <a:p>
            <a:r>
              <a:rPr lang="en-US" sz="2800" dirty="0"/>
              <a:t>Figure 13.10 Using Dynamic Aggregate Demand and Aggregate Supply to Understand Inflation</a:t>
            </a:r>
            <a:endParaRPr lang="en-IN" sz="2800" dirty="0"/>
          </a:p>
        </p:txBody>
      </p:sp>
      <p:sp>
        <p:nvSpPr>
          <p:cNvPr id="6" name="Content Placeholder 5"/>
          <p:cNvSpPr>
            <a:spLocks noGrp="1"/>
          </p:cNvSpPr>
          <p:nvPr>
            <p:ph sz="quarter" idx="15"/>
          </p:nvPr>
        </p:nvSpPr>
        <p:spPr>
          <a:xfrm>
            <a:off x="457200" y="1558412"/>
            <a:ext cx="3200400" cy="4750313"/>
          </a:xfrm>
        </p:spPr>
        <p:txBody>
          <a:bodyPr/>
          <a:lstStyle/>
          <a:p>
            <a:pPr marL="432" indent="0">
              <a:spcBef>
                <a:spcPts val="600"/>
              </a:spcBef>
              <a:buNone/>
            </a:pPr>
            <a:r>
              <a:rPr lang="en-US" sz="2000" dirty="0"/>
              <a:t>The usual cause of inflation is total spending increasing faster than production.</a:t>
            </a:r>
          </a:p>
          <a:p>
            <a:pPr>
              <a:spcBef>
                <a:spcPts val="600"/>
              </a:spcBef>
            </a:pPr>
            <a:r>
              <a:rPr lang="en-US" sz="2000" i="1" dirty="0"/>
              <a:t>A</a:t>
            </a:r>
            <a:r>
              <a:rPr lang="en-US" sz="100" i="1" dirty="0"/>
              <a:t> </a:t>
            </a:r>
            <a:r>
              <a:rPr lang="en-US" sz="2000" i="1" dirty="0"/>
              <a:t>D</a:t>
            </a:r>
            <a:r>
              <a:rPr lang="en-US" sz="2000" dirty="0"/>
              <a:t> moves further right than does </a:t>
            </a:r>
            <a:r>
              <a:rPr lang="en-US" sz="2000" i="1" dirty="0"/>
              <a:t>L</a:t>
            </a:r>
            <a:r>
              <a:rPr lang="en-US" sz="100" i="1" dirty="0"/>
              <a:t> </a:t>
            </a:r>
            <a:r>
              <a:rPr lang="en-US" sz="2000" i="1" dirty="0"/>
              <a:t>R</a:t>
            </a:r>
            <a:r>
              <a:rPr lang="en-US" sz="100" i="1" dirty="0"/>
              <a:t> </a:t>
            </a:r>
            <a:r>
              <a:rPr lang="en-US" sz="2000" i="1" dirty="0"/>
              <a:t>A</a:t>
            </a:r>
            <a:r>
              <a:rPr lang="en-US" sz="100" i="1" dirty="0"/>
              <a:t> </a:t>
            </a:r>
            <a:r>
              <a:rPr lang="en-US" sz="2000" i="1" dirty="0"/>
              <a:t>S</a:t>
            </a:r>
            <a:r>
              <a:rPr lang="en-US" sz="2000" dirty="0"/>
              <a:t>.</a:t>
            </a:r>
          </a:p>
          <a:p>
            <a:pPr>
              <a:spcBef>
                <a:spcPts val="600"/>
              </a:spcBef>
            </a:pPr>
            <a:r>
              <a:rPr lang="en-US" sz="2000" i="1" dirty="0"/>
              <a:t>S</a:t>
            </a:r>
            <a:r>
              <a:rPr lang="en-US" sz="100" i="1" dirty="0"/>
              <a:t> </a:t>
            </a:r>
            <a:r>
              <a:rPr lang="en-US" sz="2000" i="1" dirty="0"/>
              <a:t>R</a:t>
            </a:r>
            <a:r>
              <a:rPr lang="en-US" sz="100" i="1" dirty="0"/>
              <a:t> </a:t>
            </a:r>
            <a:r>
              <a:rPr lang="en-US" sz="2000" i="1" dirty="0"/>
              <a:t>A</a:t>
            </a:r>
            <a:r>
              <a:rPr lang="en-US" sz="100" i="1" dirty="0"/>
              <a:t> </a:t>
            </a:r>
            <a:r>
              <a:rPr lang="en-US" sz="2000" i="1" dirty="0"/>
              <a:t>S</a:t>
            </a:r>
            <a:r>
              <a:rPr lang="en-US" sz="2000" dirty="0"/>
              <a:t> moves to the right; but the anticipated rise in the price level causes it to </a:t>
            </a:r>
            <a:r>
              <a:rPr lang="en-US" sz="2000" b="1" dirty="0"/>
              <a:t>shift less</a:t>
            </a:r>
            <a:r>
              <a:rPr lang="en-US" sz="2000" dirty="0"/>
              <a:t> than </a:t>
            </a:r>
            <a:r>
              <a:rPr lang="en-US" sz="2000" i="1" dirty="0"/>
              <a:t>L</a:t>
            </a:r>
            <a:r>
              <a:rPr lang="en-US" sz="100" i="1" dirty="0"/>
              <a:t> </a:t>
            </a:r>
            <a:r>
              <a:rPr lang="en-US" sz="2000" i="1" dirty="0"/>
              <a:t>R</a:t>
            </a:r>
            <a:r>
              <a:rPr lang="en-US" sz="100" i="1" dirty="0"/>
              <a:t> </a:t>
            </a:r>
            <a:r>
              <a:rPr lang="en-US" sz="2000" i="1" dirty="0"/>
              <a:t>A</a:t>
            </a:r>
            <a:r>
              <a:rPr lang="en-US" sz="100" i="1" dirty="0"/>
              <a:t> </a:t>
            </a:r>
            <a:r>
              <a:rPr lang="en-US" sz="2000" i="1" dirty="0"/>
              <a:t>S</a:t>
            </a:r>
            <a:r>
              <a:rPr lang="en-US" sz="2000" dirty="0"/>
              <a:t>.</a:t>
            </a:r>
          </a:p>
          <a:p>
            <a:pPr>
              <a:spcBef>
                <a:spcPts val="600"/>
              </a:spcBef>
            </a:pPr>
            <a:r>
              <a:rPr lang="en-US" sz="2000" dirty="0"/>
              <a:t>Long-run equilibrium is restored but with a higher price level.</a:t>
            </a:r>
          </a:p>
        </p:txBody>
      </p:sp>
      <p:pic>
        <p:nvPicPr>
          <p:cNvPr id="8" name="Picture 7" descr="A graph titled, using dynamic aggregate demand and aggregate supply to understand inflation.">
            <a:extLst>
              <a:ext uri="{FF2B5EF4-FFF2-40B4-BE49-F238E27FC236}">
                <a16:creationId xmlns:a16="http://schemas.microsoft.com/office/drawing/2014/main" id="{D0BD7002-8F60-2D7A-EDFC-929DEEB64056}"/>
              </a:ext>
            </a:extLst>
          </p:cNvPr>
          <p:cNvPicPr>
            <a:picLocks noChangeAspect="1"/>
          </p:cNvPicPr>
          <p:nvPr/>
        </p:nvPicPr>
        <p:blipFill>
          <a:blip r:embed="rId3"/>
          <a:stretch>
            <a:fillRect/>
          </a:stretch>
        </p:blipFill>
        <p:spPr>
          <a:xfrm>
            <a:off x="4062628" y="1881358"/>
            <a:ext cx="4566666" cy="3098119"/>
          </a:xfrm>
          <a:prstGeom prst="rect">
            <a:avLst/>
          </a:prstGeom>
        </p:spPr>
      </p:pic>
    </p:spTree>
    <p:extLst>
      <p:ext uri="{BB962C8B-B14F-4D97-AF65-F5344CB8AC3E}">
        <p14:creationId xmlns:p14="http://schemas.microsoft.com/office/powerpoint/2010/main" val="19099910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animEffect transition="in" filter="fade">
                                      <p:cBhvr>
                                        <p:cTn id="11" dur="500"/>
                                        <p:tgtEl>
                                          <p:spTgt spid="6">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animEffect transition="in" filter="fade">
                                      <p:cBhvr>
                                        <p:cTn id="19" dur="500"/>
                                        <p:tgtEl>
                                          <p:spTgt spid="6">
                                            <p:txEl>
                                              <p:pRg st="3" end="3"/>
                                            </p:txEl>
                                          </p:spTgt>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solidFill>
                  <a:schemeClr val="tx2"/>
                </a:solidFill>
              </a:rPr>
              <a:t>Main Factors Causing the Recession of 2007–2009</a:t>
            </a:r>
          </a:p>
        </p:txBody>
      </p:sp>
      <p:sp>
        <p:nvSpPr>
          <p:cNvPr id="4" name="Content Placeholder 3"/>
          <p:cNvSpPr>
            <a:spLocks noGrp="1"/>
          </p:cNvSpPr>
          <p:nvPr>
            <p:ph sz="quarter" idx="13"/>
          </p:nvPr>
        </p:nvSpPr>
        <p:spPr>
          <a:xfrm>
            <a:off x="457200" y="1596117"/>
            <a:ext cx="5328138" cy="469408"/>
          </a:xfrm>
        </p:spPr>
        <p:txBody>
          <a:bodyPr/>
          <a:lstStyle/>
          <a:p>
            <a:pPr marL="432000" indent="-432000">
              <a:buFont typeface="+mj-lt"/>
              <a:buAutoNum type="arabicPeriod"/>
            </a:pPr>
            <a:r>
              <a:rPr lang="en-US" sz="2000" b="1" dirty="0">
                <a:solidFill>
                  <a:schemeClr val="tx1"/>
                </a:solidFill>
              </a:rPr>
              <a:t>The end of the housing bubble</a:t>
            </a:r>
          </a:p>
        </p:txBody>
      </p:sp>
      <p:sp>
        <p:nvSpPr>
          <p:cNvPr id="5" name="Content Placeholder 4"/>
          <p:cNvSpPr>
            <a:spLocks noGrp="1"/>
          </p:cNvSpPr>
          <p:nvPr>
            <p:ph sz="quarter" idx="14"/>
          </p:nvPr>
        </p:nvSpPr>
        <p:spPr>
          <a:xfrm>
            <a:off x="457200" y="2161913"/>
            <a:ext cx="7832558" cy="912770"/>
          </a:xfrm>
        </p:spPr>
        <p:txBody>
          <a:bodyPr tIns="0"/>
          <a:lstStyle/>
          <a:p>
            <a:pPr marL="432" indent="0">
              <a:buNone/>
            </a:pPr>
            <a:r>
              <a:rPr lang="en-US" sz="1800" dirty="0">
                <a:solidFill>
                  <a:schemeClr val="tx1"/>
                </a:solidFill>
              </a:rPr>
              <a:t>House prices rose in the early 2000s—initially due to low interest rates, but then due to </a:t>
            </a:r>
            <a:r>
              <a:rPr lang="en-US" sz="1800" b="1" dirty="0">
                <a:solidFill>
                  <a:schemeClr val="tx1"/>
                </a:solidFill>
              </a:rPr>
              <a:t>speculation</a:t>
            </a:r>
            <a:r>
              <a:rPr lang="en-US" sz="1800" dirty="0">
                <a:solidFill>
                  <a:schemeClr val="tx1"/>
                </a:solidFill>
              </a:rPr>
              <a:t>. In 2006, the speculative bubble began to deflate, and the spending on residential investment fell.</a:t>
            </a:r>
          </a:p>
        </p:txBody>
      </p:sp>
      <p:sp>
        <p:nvSpPr>
          <p:cNvPr id="6" name="Content Placeholder 5"/>
          <p:cNvSpPr>
            <a:spLocks noGrp="1"/>
          </p:cNvSpPr>
          <p:nvPr>
            <p:ph sz="quarter" idx="15"/>
          </p:nvPr>
        </p:nvSpPr>
        <p:spPr>
          <a:xfrm>
            <a:off x="457200" y="3223630"/>
            <a:ext cx="4752753" cy="357769"/>
          </a:xfrm>
        </p:spPr>
        <p:txBody>
          <a:bodyPr tIns="0"/>
          <a:lstStyle/>
          <a:p>
            <a:pPr marL="432000" indent="-432000">
              <a:buFont typeface="+mj-lt"/>
              <a:buAutoNum type="arabicPeriod" startAt="2"/>
            </a:pPr>
            <a:r>
              <a:rPr lang="en-US" sz="2000" b="1" dirty="0">
                <a:solidFill>
                  <a:schemeClr val="tx1"/>
                </a:solidFill>
              </a:rPr>
              <a:t>The 2007–2009 financial crisis</a:t>
            </a:r>
          </a:p>
        </p:txBody>
      </p:sp>
      <p:sp>
        <p:nvSpPr>
          <p:cNvPr id="7" name="Content Placeholder 6"/>
          <p:cNvSpPr>
            <a:spLocks noGrp="1"/>
          </p:cNvSpPr>
          <p:nvPr>
            <p:ph sz="quarter" idx="16"/>
          </p:nvPr>
        </p:nvSpPr>
        <p:spPr>
          <a:xfrm>
            <a:off x="457200" y="3712582"/>
            <a:ext cx="8183564" cy="891964"/>
          </a:xfrm>
        </p:spPr>
        <p:txBody>
          <a:bodyPr tIns="0"/>
          <a:lstStyle/>
          <a:p>
            <a:pPr marL="432" indent="0">
              <a:buNone/>
            </a:pPr>
            <a:r>
              <a:rPr lang="en-US" sz="1800" dirty="0">
                <a:solidFill>
                  <a:schemeClr val="tx1"/>
                </a:solidFill>
              </a:rPr>
              <a:t>As many people defaulted on their mortgages, many financial institutions took heavy losses. This financial crisis led to a </a:t>
            </a:r>
            <a:r>
              <a:rPr lang="en-US" sz="1800" b="1" dirty="0">
                <a:solidFill>
                  <a:schemeClr val="tx1"/>
                </a:solidFill>
              </a:rPr>
              <a:t>credit crunch</a:t>
            </a:r>
            <a:r>
              <a:rPr lang="en-US" sz="1800" dirty="0">
                <a:solidFill>
                  <a:schemeClr val="tx1"/>
                </a:solidFill>
              </a:rPr>
              <a:t>, decreasing consumption and investment spending.</a:t>
            </a:r>
          </a:p>
        </p:txBody>
      </p:sp>
      <p:sp>
        <p:nvSpPr>
          <p:cNvPr id="8" name="Content Placeholder 7"/>
          <p:cNvSpPr>
            <a:spLocks noGrp="1"/>
          </p:cNvSpPr>
          <p:nvPr>
            <p:ph sz="quarter" idx="17"/>
          </p:nvPr>
        </p:nvSpPr>
        <p:spPr>
          <a:xfrm>
            <a:off x="457200" y="4828221"/>
            <a:ext cx="6117771" cy="379536"/>
          </a:xfrm>
        </p:spPr>
        <p:txBody>
          <a:bodyPr tIns="0"/>
          <a:lstStyle/>
          <a:p>
            <a:pPr marL="432000" indent="-432000">
              <a:buFont typeface="+mj-lt"/>
              <a:buAutoNum type="arabicPeriod" startAt="3"/>
            </a:pPr>
            <a:r>
              <a:rPr lang="en-US" sz="2000" b="1" dirty="0">
                <a:solidFill>
                  <a:schemeClr val="tx1"/>
                </a:solidFill>
              </a:rPr>
              <a:t>The rapid increase in oil prices during 2008</a:t>
            </a:r>
          </a:p>
        </p:txBody>
      </p:sp>
      <p:sp>
        <p:nvSpPr>
          <p:cNvPr id="9" name="Content Placeholder 8"/>
          <p:cNvSpPr>
            <a:spLocks noGrp="1"/>
          </p:cNvSpPr>
          <p:nvPr>
            <p:ph sz="quarter" idx="18"/>
          </p:nvPr>
        </p:nvSpPr>
        <p:spPr>
          <a:xfrm>
            <a:off x="457200" y="5371000"/>
            <a:ext cx="7832558" cy="866288"/>
          </a:xfrm>
        </p:spPr>
        <p:txBody>
          <a:bodyPr tIns="0"/>
          <a:lstStyle/>
          <a:p>
            <a:pPr marL="432" indent="0">
              <a:buNone/>
            </a:pPr>
            <a:r>
              <a:rPr lang="en-US" sz="1800" dirty="0">
                <a:solidFill>
                  <a:schemeClr val="tx1"/>
                </a:solidFill>
              </a:rPr>
              <a:t>Several factors combined to increase the price of oil from $34 per barrel in 2004 to $140 per barrel in mid-2008. This </a:t>
            </a:r>
            <a:r>
              <a:rPr lang="en-US" sz="1800" b="1" dirty="0">
                <a:solidFill>
                  <a:schemeClr val="tx1"/>
                </a:solidFill>
              </a:rPr>
              <a:t>supply shock</a:t>
            </a:r>
            <a:r>
              <a:rPr lang="en-US" sz="1800" dirty="0">
                <a:solidFill>
                  <a:schemeClr val="tx1"/>
                </a:solidFill>
              </a:rPr>
              <a:t> exacerbated the ongoing recession.</a:t>
            </a:r>
          </a:p>
        </p:txBody>
      </p:sp>
    </p:spTree>
    <p:extLst>
      <p:ext uri="{BB962C8B-B14F-4D97-AF65-F5344CB8AC3E}">
        <p14:creationId xmlns:p14="http://schemas.microsoft.com/office/powerpoint/2010/main" val="3820345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animEffect transition="in" filter="fade">
                                      <p:cBhvr>
                                        <p:cTn id="11" dur="500"/>
                                        <p:tgtEl>
                                          <p:spTgt spid="5">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animEffect transition="in" filter="fade">
                                      <p:cBhvr>
                                        <p:cTn id="15" dur="500"/>
                                        <p:tgtEl>
                                          <p:spTgt spid="6">
                                            <p:txEl>
                                              <p:pRg st="0" end="0"/>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7">
                                            <p:txEl>
                                              <p:pRg st="0" end="0"/>
                                            </p:txEl>
                                          </p:spTgt>
                                        </p:tgtEl>
                                        <p:attrNameLst>
                                          <p:attrName>style.visibility</p:attrName>
                                        </p:attrNameLst>
                                      </p:cBhvr>
                                      <p:to>
                                        <p:strVal val="visible"/>
                                      </p:to>
                                    </p:set>
                                    <p:animEffect transition="in" filter="fade">
                                      <p:cBhvr>
                                        <p:cTn id="19" dur="500"/>
                                        <p:tgtEl>
                                          <p:spTgt spid="7">
                                            <p:txEl>
                                              <p:pRg st="0" end="0"/>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8">
                                            <p:txEl>
                                              <p:pRg st="0" end="0"/>
                                            </p:txEl>
                                          </p:spTgt>
                                        </p:tgtEl>
                                        <p:attrNameLst>
                                          <p:attrName>style.visibility</p:attrName>
                                        </p:attrNameLst>
                                      </p:cBhvr>
                                      <p:to>
                                        <p:strVal val="visible"/>
                                      </p:to>
                                    </p:set>
                                    <p:animEffect transition="in" filter="fade">
                                      <p:cBhvr>
                                        <p:cTn id="23" dur="500"/>
                                        <p:tgtEl>
                                          <p:spTgt spid="8">
                                            <p:txEl>
                                              <p:pRg st="0" end="0"/>
                                            </p:txEl>
                                          </p:spTgt>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9">
                                            <p:txEl>
                                              <p:pRg st="0" end="0"/>
                                            </p:txEl>
                                          </p:spTgt>
                                        </p:tgtEl>
                                        <p:attrNameLst>
                                          <p:attrName>style.visibility</p:attrName>
                                        </p:attrNameLst>
                                      </p:cBhvr>
                                      <p:to>
                                        <p:strVal val="visible"/>
                                      </p:to>
                                    </p:set>
                                    <p:animEffect transition="in" filter="fade">
                                      <p:cBhvr>
                                        <p:cTn id="27" dur="500"/>
                                        <p:tgtEl>
                                          <p:spTgt spid="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build="p"/>
      <p:bldP spid="6" grpId="0" build="p"/>
      <p:bldP spid="7" grpId="0" build="p"/>
      <p:bldP spid="8" grpId="0" build="p"/>
      <p:bldP spid="9" grpId="0"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solidFill>
                  <a:schemeClr val="tx2"/>
                </a:solidFill>
              </a:rPr>
              <a:t>Figure 13.11 The Recession of 2007–2009 </a:t>
            </a:r>
            <a:r>
              <a:rPr lang="en-US" sz="2000" b="0" dirty="0">
                <a:solidFill>
                  <a:schemeClr val="tx2"/>
                </a:solidFill>
              </a:rPr>
              <a:t>(1 of 2)</a:t>
            </a:r>
            <a:endParaRPr lang="en-IN" sz="2000" dirty="0">
              <a:solidFill>
                <a:schemeClr val="tx2"/>
              </a:solidFill>
            </a:endParaRPr>
          </a:p>
        </p:txBody>
      </p:sp>
      <p:sp>
        <p:nvSpPr>
          <p:cNvPr id="6" name="Content Placeholder 5"/>
          <p:cNvSpPr>
            <a:spLocks noGrp="1"/>
          </p:cNvSpPr>
          <p:nvPr>
            <p:ph sz="quarter" idx="15"/>
          </p:nvPr>
        </p:nvSpPr>
        <p:spPr>
          <a:xfrm>
            <a:off x="457201" y="1558412"/>
            <a:ext cx="2430378" cy="4228777"/>
          </a:xfrm>
        </p:spPr>
        <p:txBody>
          <a:bodyPr/>
          <a:lstStyle/>
          <a:p>
            <a:pPr marL="432" indent="0">
              <a:buNone/>
            </a:pPr>
            <a:r>
              <a:rPr lang="en-US" sz="2000" dirty="0"/>
              <a:t>In 2007, the economy was a little below long-run equilibrium.</a:t>
            </a:r>
          </a:p>
          <a:p>
            <a:pPr marL="432" indent="0">
              <a:buNone/>
            </a:pPr>
            <a:r>
              <a:rPr lang="en-US" sz="2000" dirty="0"/>
              <a:t>As usual, potential G</a:t>
            </a:r>
            <a:r>
              <a:rPr lang="en-US" sz="100" dirty="0"/>
              <a:t> </a:t>
            </a:r>
            <a:r>
              <a:rPr lang="en-US" sz="2000" dirty="0"/>
              <a:t>D</a:t>
            </a:r>
            <a:r>
              <a:rPr lang="en-US" sz="100" dirty="0"/>
              <a:t> </a:t>
            </a:r>
            <a:r>
              <a:rPr lang="en-US" sz="2000" dirty="0"/>
              <a:t>P increased from 2007 to 2009.</a:t>
            </a:r>
          </a:p>
          <a:p>
            <a:r>
              <a:rPr lang="en-US" sz="2000" dirty="0"/>
              <a:t>But aggregate demand did not keep pace (housing bubble, financial crisis).</a:t>
            </a:r>
          </a:p>
        </p:txBody>
      </p:sp>
      <p:pic>
        <p:nvPicPr>
          <p:cNvPr id="5" name="Picture 4" descr="A graph depicts the beginning of the recession of 2007 to 2009. For long description in Notes pane, press F6.">
            <a:extLst>
              <a:ext uri="{FF2B5EF4-FFF2-40B4-BE49-F238E27FC236}">
                <a16:creationId xmlns:a16="http://schemas.microsoft.com/office/drawing/2014/main" id="{AF6F4C35-8D14-419F-9FD8-93AB05DA02FB}"/>
              </a:ext>
            </a:extLst>
          </p:cNvPr>
          <p:cNvPicPr>
            <a:picLocks noChangeAspect="1"/>
          </p:cNvPicPr>
          <p:nvPr/>
        </p:nvPicPr>
        <p:blipFill>
          <a:blip r:embed="rId3"/>
          <a:stretch>
            <a:fillRect/>
          </a:stretch>
        </p:blipFill>
        <p:spPr>
          <a:xfrm>
            <a:off x="3124170" y="1622106"/>
            <a:ext cx="5516593" cy="3601743"/>
          </a:xfrm>
          <a:prstGeom prst="rect">
            <a:avLst/>
          </a:prstGeom>
        </p:spPr>
      </p:pic>
    </p:spTree>
    <p:extLst>
      <p:ext uri="{BB962C8B-B14F-4D97-AF65-F5344CB8AC3E}">
        <p14:creationId xmlns:p14="http://schemas.microsoft.com/office/powerpoint/2010/main" val="3977393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animEffect transition="in" filter="fade">
                                      <p:cBhvr>
                                        <p:cTn id="11" dur="500"/>
                                        <p:tgtEl>
                                          <p:spTgt spid="6">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solidFill>
                  <a:schemeClr val="tx2"/>
                </a:solidFill>
              </a:rPr>
              <a:t>Figure 13.11 The Recession of 2007–2009 </a:t>
            </a:r>
            <a:r>
              <a:rPr lang="en-US" sz="2000" b="0" dirty="0">
                <a:solidFill>
                  <a:schemeClr val="tx2"/>
                </a:solidFill>
              </a:rPr>
              <a:t>(2 of 2)</a:t>
            </a:r>
            <a:endParaRPr lang="en-IN" sz="2000" dirty="0">
              <a:solidFill>
                <a:schemeClr val="tx2"/>
              </a:solidFill>
            </a:endParaRPr>
          </a:p>
        </p:txBody>
      </p:sp>
      <p:sp>
        <p:nvSpPr>
          <p:cNvPr id="6" name="Content Placeholder 5"/>
          <p:cNvSpPr>
            <a:spLocks noGrp="1"/>
          </p:cNvSpPr>
          <p:nvPr>
            <p:ph sz="quarter" idx="15"/>
          </p:nvPr>
        </p:nvSpPr>
        <p:spPr>
          <a:xfrm>
            <a:off x="457200" y="1558412"/>
            <a:ext cx="2153653" cy="4204713"/>
          </a:xfrm>
        </p:spPr>
        <p:txBody>
          <a:bodyPr/>
          <a:lstStyle/>
          <a:p>
            <a:pPr marL="432" indent="0">
              <a:buNone/>
            </a:pPr>
            <a:r>
              <a:rPr lang="en-US" sz="2000" dirty="0"/>
              <a:t>At the same time, increasing oil prices shifted short-run aggregate supply to the left.</a:t>
            </a:r>
          </a:p>
          <a:p>
            <a:r>
              <a:rPr lang="en-US" sz="2000" dirty="0"/>
              <a:t>The result: higher prices and real G</a:t>
            </a:r>
            <a:r>
              <a:rPr lang="en-US" sz="100" dirty="0"/>
              <a:t> </a:t>
            </a:r>
            <a:r>
              <a:rPr lang="en-US" sz="2000" dirty="0"/>
              <a:t>D</a:t>
            </a:r>
            <a:r>
              <a:rPr lang="en-US" sz="100" dirty="0"/>
              <a:t> </a:t>
            </a:r>
            <a:r>
              <a:rPr lang="en-US" sz="2000" dirty="0"/>
              <a:t>P that was well below potential.</a:t>
            </a:r>
          </a:p>
        </p:txBody>
      </p:sp>
      <p:pic>
        <p:nvPicPr>
          <p:cNvPr id="8" name="Picture 7" descr="A graph depicts the beginning of the recession of 2007 to 2009. For long description in Notes pane, press F6.">
            <a:extLst>
              <a:ext uri="{FF2B5EF4-FFF2-40B4-BE49-F238E27FC236}">
                <a16:creationId xmlns:a16="http://schemas.microsoft.com/office/drawing/2014/main" id="{3D1F1E82-FEDE-FB75-112D-141062C6D90E}"/>
              </a:ext>
            </a:extLst>
          </p:cNvPr>
          <p:cNvPicPr>
            <a:picLocks noChangeAspect="1"/>
          </p:cNvPicPr>
          <p:nvPr/>
        </p:nvPicPr>
        <p:blipFill>
          <a:blip r:embed="rId3"/>
          <a:stretch>
            <a:fillRect/>
          </a:stretch>
        </p:blipFill>
        <p:spPr>
          <a:xfrm>
            <a:off x="3124170" y="1622106"/>
            <a:ext cx="5516593" cy="3601743"/>
          </a:xfrm>
          <a:prstGeom prst="rect">
            <a:avLst/>
          </a:prstGeom>
        </p:spPr>
      </p:pic>
    </p:spTree>
    <p:extLst>
      <p:ext uri="{BB962C8B-B14F-4D97-AF65-F5344CB8AC3E}">
        <p14:creationId xmlns:p14="http://schemas.microsoft.com/office/powerpoint/2010/main" val="111547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animEffect transition="in" filter="fade">
                                      <p:cBhvr>
                                        <p:cTn id="11" dur="500"/>
                                        <p:tgtEl>
                                          <p:spTgt spid="6">
                                            <p:txEl>
                                              <p:pRg st="1" end="1"/>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Aggregate Demand and Aggregate Supply Model</a:t>
            </a:r>
            <a:endParaRPr lang="en-IN" sz="3200" dirty="0"/>
          </a:p>
        </p:txBody>
      </p:sp>
      <p:sp>
        <p:nvSpPr>
          <p:cNvPr id="4" name="Content Placeholder 3"/>
          <p:cNvSpPr>
            <a:spLocks noGrp="1"/>
          </p:cNvSpPr>
          <p:nvPr>
            <p:ph sz="quarter" idx="13"/>
          </p:nvPr>
        </p:nvSpPr>
        <p:spPr>
          <a:xfrm>
            <a:off x="457200" y="1556326"/>
            <a:ext cx="8229600" cy="3336307"/>
          </a:xfrm>
        </p:spPr>
        <p:txBody>
          <a:bodyPr/>
          <a:lstStyle/>
          <a:p>
            <a:pPr marL="432" indent="0">
              <a:buNone/>
            </a:pPr>
            <a:r>
              <a:rPr lang="en-US" sz="2200" dirty="0"/>
              <a:t>We have now modeled long-run economic growth and also how real G</a:t>
            </a:r>
            <a:r>
              <a:rPr lang="en-US" sz="100" dirty="0"/>
              <a:t> </a:t>
            </a:r>
            <a:r>
              <a:rPr lang="en-US" sz="2200" dirty="0"/>
              <a:t>D</a:t>
            </a:r>
            <a:r>
              <a:rPr lang="en-US" sz="100" dirty="0"/>
              <a:t> </a:t>
            </a:r>
            <a:r>
              <a:rPr lang="en-US" sz="2200" dirty="0"/>
              <a:t>P is determined in the short run.</a:t>
            </a:r>
          </a:p>
          <a:p>
            <a:pPr marL="432" indent="0">
              <a:buNone/>
            </a:pPr>
            <a:r>
              <a:rPr lang="en-US" sz="2200" dirty="0"/>
              <a:t>New goal: extend the model of the economy in the short run in order to explain why the following fluctuate:</a:t>
            </a:r>
          </a:p>
          <a:p>
            <a:r>
              <a:rPr lang="en-US" sz="2200" dirty="0"/>
              <a:t>Real G</a:t>
            </a:r>
            <a:r>
              <a:rPr lang="en-US" sz="100" dirty="0"/>
              <a:t> </a:t>
            </a:r>
            <a:r>
              <a:rPr lang="en-US" sz="2200" dirty="0"/>
              <a:t>D</a:t>
            </a:r>
            <a:r>
              <a:rPr lang="en-US" sz="100" dirty="0"/>
              <a:t> </a:t>
            </a:r>
            <a:r>
              <a:rPr lang="en-US" sz="2200" dirty="0"/>
              <a:t>P</a:t>
            </a:r>
          </a:p>
          <a:p>
            <a:r>
              <a:rPr lang="en-US" sz="2200" dirty="0"/>
              <a:t>Employment</a:t>
            </a:r>
          </a:p>
          <a:p>
            <a:r>
              <a:rPr lang="en-US" sz="2200" dirty="0"/>
              <a:t>The price level</a:t>
            </a:r>
            <a:endParaRPr lang="en-IN" sz="2200" dirty="0"/>
          </a:p>
        </p:txBody>
      </p:sp>
      <p:sp>
        <p:nvSpPr>
          <p:cNvPr id="5" name="Content Placeholder 4"/>
          <p:cNvSpPr>
            <a:spLocks noGrp="1"/>
          </p:cNvSpPr>
          <p:nvPr>
            <p:ph sz="quarter" idx="14"/>
          </p:nvPr>
        </p:nvSpPr>
        <p:spPr>
          <a:xfrm>
            <a:off x="457200" y="5023261"/>
            <a:ext cx="7582395" cy="1285463"/>
          </a:xfrm>
        </p:spPr>
        <p:txBody>
          <a:bodyPr/>
          <a:lstStyle/>
          <a:p>
            <a:pPr marL="432" indent="0">
              <a:buNone/>
            </a:pPr>
            <a:r>
              <a:rPr lang="en-US" sz="2200" dirty="0"/>
              <a:t>New model: </a:t>
            </a:r>
            <a:r>
              <a:rPr lang="en-US" sz="2200" b="1" dirty="0"/>
              <a:t>Aggregate demand and aggregate supply</a:t>
            </a:r>
            <a:r>
              <a:rPr lang="en-US" sz="2200" dirty="0"/>
              <a:t> </a:t>
            </a:r>
            <a:r>
              <a:rPr lang="en-US" sz="2200" b="1" dirty="0"/>
              <a:t>model</a:t>
            </a:r>
            <a:r>
              <a:rPr lang="en-US" sz="2200" dirty="0"/>
              <a:t>, a model that explains short-run fluctuations in real G</a:t>
            </a:r>
            <a:r>
              <a:rPr lang="en-US" sz="100" dirty="0"/>
              <a:t> </a:t>
            </a:r>
            <a:r>
              <a:rPr lang="en-US" sz="2200" dirty="0"/>
              <a:t>D</a:t>
            </a:r>
            <a:r>
              <a:rPr lang="en-US" sz="100" dirty="0"/>
              <a:t> </a:t>
            </a:r>
            <a:r>
              <a:rPr lang="en-US" sz="2200" dirty="0"/>
              <a:t>P and the price level.</a:t>
            </a:r>
            <a:endParaRPr lang="en-IN" sz="2200" dirty="0"/>
          </a:p>
        </p:txBody>
      </p:sp>
    </p:spTree>
    <p:extLst>
      <p:ext uri="{BB962C8B-B14F-4D97-AF65-F5344CB8AC3E}">
        <p14:creationId xmlns:p14="http://schemas.microsoft.com/office/powerpoint/2010/main" val="1426761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Effect transition="in" filter="fade">
                                      <p:cBhvr>
                                        <p:cTn id="11" dur="500"/>
                                        <p:tgtEl>
                                          <p:spTgt spid="4">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fade">
                                      <p:cBhvr>
                                        <p:cTn id="15" dur="500"/>
                                        <p:tgtEl>
                                          <p:spTgt spid="4">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animEffect transition="in" filter="fade">
                                      <p:cBhvr>
                                        <p:cTn id="19" dur="500"/>
                                        <p:tgtEl>
                                          <p:spTgt spid="4">
                                            <p:txEl>
                                              <p:pRg st="3" end="3"/>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animEffect transition="in" filter="fade">
                                      <p:cBhvr>
                                        <p:cTn id="23" dur="500"/>
                                        <p:tgtEl>
                                          <p:spTgt spid="4">
                                            <p:txEl>
                                              <p:pRg st="4" end="4"/>
                                            </p:txEl>
                                          </p:spTgt>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5">
                                            <p:txEl>
                                              <p:pRg st="0" end="0"/>
                                            </p:txEl>
                                          </p:spTgt>
                                        </p:tgtEl>
                                        <p:attrNameLst>
                                          <p:attrName>style.visibility</p:attrName>
                                        </p:attrNameLst>
                                      </p:cBhvr>
                                      <p:to>
                                        <p:strVal val="visible"/>
                                      </p:to>
                                    </p:set>
                                    <p:animEffect transition="in" filter="fade">
                                      <p:cBhvr>
                                        <p:cTn id="27"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Appendix: Macroeconomic Schools of Thought</a:t>
            </a:r>
            <a:endParaRPr lang="en-IN" sz="3200" dirty="0"/>
          </a:p>
        </p:txBody>
      </p:sp>
      <p:sp>
        <p:nvSpPr>
          <p:cNvPr id="4" name="Content Placeholder 3"/>
          <p:cNvSpPr>
            <a:spLocks noGrp="1"/>
          </p:cNvSpPr>
          <p:nvPr>
            <p:ph sz="quarter" idx="13"/>
          </p:nvPr>
        </p:nvSpPr>
        <p:spPr>
          <a:xfrm>
            <a:off x="457200" y="1581354"/>
            <a:ext cx="7156938" cy="439951"/>
          </a:xfrm>
        </p:spPr>
        <p:txBody>
          <a:bodyPr/>
          <a:lstStyle/>
          <a:p>
            <a:pPr marL="432" indent="0">
              <a:buNone/>
            </a:pPr>
            <a:r>
              <a:rPr lang="en-US" sz="2000" b="1" dirty="0">
                <a:solidFill>
                  <a:schemeClr val="tx1"/>
                </a:solidFill>
              </a:rPr>
              <a:t>Compare macroeconomic schools of thought.</a:t>
            </a:r>
          </a:p>
        </p:txBody>
      </p:sp>
      <p:sp>
        <p:nvSpPr>
          <p:cNvPr id="5" name="Content Placeholder 4"/>
          <p:cNvSpPr>
            <a:spLocks noGrp="1"/>
          </p:cNvSpPr>
          <p:nvPr>
            <p:ph sz="quarter" idx="14"/>
          </p:nvPr>
        </p:nvSpPr>
        <p:spPr>
          <a:xfrm>
            <a:off x="457200" y="2177716"/>
            <a:ext cx="8183563" cy="4059571"/>
          </a:xfrm>
        </p:spPr>
        <p:txBody>
          <a:bodyPr/>
          <a:lstStyle/>
          <a:p>
            <a:pPr marL="432" indent="0">
              <a:buNone/>
            </a:pPr>
            <a:r>
              <a:rPr lang="en-US" sz="2200" dirty="0">
                <a:solidFill>
                  <a:schemeClr val="tx1"/>
                </a:solidFill>
              </a:rPr>
              <a:t>Macroeconomic theory is relatively less settled than microeconomic theory.</a:t>
            </a:r>
          </a:p>
          <a:p>
            <a:pPr marL="432" indent="0">
              <a:buNone/>
            </a:pPr>
            <a:r>
              <a:rPr lang="en-US" sz="2200" dirty="0">
                <a:solidFill>
                  <a:schemeClr val="tx1"/>
                </a:solidFill>
              </a:rPr>
              <a:t>Macroeconomics developed as a separate field within economics after the Great Depression.</a:t>
            </a:r>
          </a:p>
          <a:p>
            <a:r>
              <a:rPr lang="en-US" sz="2200" dirty="0">
                <a:solidFill>
                  <a:schemeClr val="tx1"/>
                </a:solidFill>
              </a:rPr>
              <a:t>John Maynard Keynes’s 19</a:t>
            </a:r>
            <a:r>
              <a:rPr lang="en-US" sz="100" dirty="0">
                <a:solidFill>
                  <a:schemeClr val="tx1"/>
                </a:solidFill>
              </a:rPr>
              <a:t> </a:t>
            </a:r>
            <a:r>
              <a:rPr lang="en-US" sz="2200" dirty="0">
                <a:solidFill>
                  <a:schemeClr val="tx1"/>
                </a:solidFill>
              </a:rPr>
              <a:t>36 book </a:t>
            </a:r>
            <a:r>
              <a:rPr lang="en-US" sz="2200" b="1" dirty="0">
                <a:solidFill>
                  <a:schemeClr val="tx1"/>
                </a:solidFill>
              </a:rPr>
              <a:t>The General Theory of Employment, Interest, and Money</a:t>
            </a:r>
            <a:r>
              <a:rPr lang="en-US" sz="2200" i="1" dirty="0">
                <a:solidFill>
                  <a:schemeClr val="tx1"/>
                </a:solidFill>
              </a:rPr>
              <a:t> </a:t>
            </a:r>
            <a:r>
              <a:rPr lang="en-US" sz="2200" dirty="0">
                <a:solidFill>
                  <a:schemeClr val="tx1"/>
                </a:solidFill>
              </a:rPr>
              <a:t>inspires the model we have addressed in this chapter.</a:t>
            </a:r>
          </a:p>
          <a:p>
            <a:r>
              <a:rPr lang="en-US" sz="2200" dirty="0">
                <a:solidFill>
                  <a:schemeClr val="tx1"/>
                </a:solidFill>
              </a:rPr>
              <a:t>Widespread acceptance during the 19</a:t>
            </a:r>
            <a:r>
              <a:rPr lang="en-US" sz="100" dirty="0">
                <a:solidFill>
                  <a:schemeClr val="tx1"/>
                </a:solidFill>
              </a:rPr>
              <a:t> </a:t>
            </a:r>
            <a:r>
              <a:rPr lang="en-US" sz="2200" dirty="0">
                <a:solidFill>
                  <a:schemeClr val="tx1"/>
                </a:solidFill>
              </a:rPr>
              <a:t>30s and 19</a:t>
            </a:r>
            <a:r>
              <a:rPr lang="en-US" sz="100" dirty="0">
                <a:solidFill>
                  <a:schemeClr val="tx1"/>
                </a:solidFill>
              </a:rPr>
              <a:t> </a:t>
            </a:r>
            <a:r>
              <a:rPr lang="en-US" sz="2200" dirty="0">
                <a:solidFill>
                  <a:schemeClr val="tx1"/>
                </a:solidFill>
              </a:rPr>
              <a:t>40s of Keynes’s model became known as the </a:t>
            </a:r>
            <a:r>
              <a:rPr lang="en-US" sz="2200" b="1" dirty="0">
                <a:solidFill>
                  <a:schemeClr val="tx1"/>
                </a:solidFill>
              </a:rPr>
              <a:t>Keynesian revolution</a:t>
            </a:r>
            <a:r>
              <a:rPr lang="en-US" sz="2200" dirty="0">
                <a:solidFill>
                  <a:schemeClr val="tx1"/>
                </a:solidFill>
              </a:rPr>
              <a:t>.</a:t>
            </a:r>
          </a:p>
        </p:txBody>
      </p:sp>
    </p:spTree>
    <p:extLst>
      <p:ext uri="{BB962C8B-B14F-4D97-AF65-F5344CB8AC3E}">
        <p14:creationId xmlns:p14="http://schemas.microsoft.com/office/powerpoint/2010/main" val="3808867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animEffect transition="in" filter="fade">
                                      <p:cBhvr>
                                        <p:cTn id="11" dur="500"/>
                                        <p:tgtEl>
                                          <p:spTgt spid="5">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animEffect transition="in" filter="fade">
                                      <p:cBhvr>
                                        <p:cTn id="15" dur="500"/>
                                        <p:tgtEl>
                                          <p:spTgt spid="5">
                                            <p:txEl>
                                              <p:pRg st="1" end="1"/>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animEffect transition="in" filter="fade">
                                      <p:cBhvr>
                                        <p:cTn id="19" dur="500"/>
                                        <p:tgtEl>
                                          <p:spTgt spid="5">
                                            <p:txEl>
                                              <p:pRg st="2" end="2"/>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5">
                                            <p:txEl>
                                              <p:pRg st="3" end="3"/>
                                            </p:txEl>
                                          </p:spTgt>
                                        </p:tgtEl>
                                        <p:attrNameLst>
                                          <p:attrName>style.visibility</p:attrName>
                                        </p:attrNameLst>
                                      </p:cBhvr>
                                      <p:to>
                                        <p:strVal val="visible"/>
                                      </p:to>
                                    </p:set>
                                    <p:animEffect transition="in" filter="fade">
                                      <p:cBhvr>
                                        <p:cTn id="23"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New Keynesian Economics</a:t>
            </a:r>
          </a:p>
        </p:txBody>
      </p:sp>
      <p:sp>
        <p:nvSpPr>
          <p:cNvPr id="3" name="Content Placeholder 2"/>
          <p:cNvSpPr>
            <a:spLocks noGrp="1"/>
          </p:cNvSpPr>
          <p:nvPr>
            <p:ph sz="quarter" idx="13"/>
          </p:nvPr>
        </p:nvSpPr>
        <p:spPr>
          <a:xfrm>
            <a:off x="457200" y="1554921"/>
            <a:ext cx="8232775" cy="2668164"/>
          </a:xfrm>
        </p:spPr>
        <p:txBody>
          <a:bodyPr/>
          <a:lstStyle/>
          <a:p>
            <a:pPr marL="432" indent="0">
              <a:buNone/>
            </a:pPr>
            <a:r>
              <a:rPr lang="en-US" dirty="0"/>
              <a:t>Modern followers of Keynes refer to themselves as </a:t>
            </a:r>
            <a:r>
              <a:rPr lang="en-US" b="1" dirty="0"/>
              <a:t>new Keynesians.</a:t>
            </a:r>
          </a:p>
          <a:p>
            <a:r>
              <a:rPr lang="en-US" dirty="0"/>
              <a:t>Emphasize the stickiness of wages and prices in explaining fluctuations in real G</a:t>
            </a:r>
            <a:r>
              <a:rPr lang="en-US" sz="100" dirty="0"/>
              <a:t> </a:t>
            </a:r>
            <a:r>
              <a:rPr lang="en-US" dirty="0"/>
              <a:t>D</a:t>
            </a:r>
            <a:r>
              <a:rPr lang="en-US" sz="100" dirty="0"/>
              <a:t> </a:t>
            </a:r>
            <a:r>
              <a:rPr lang="en-US" dirty="0"/>
              <a:t>P—a concept that Keynes did not include in his original model.</a:t>
            </a:r>
          </a:p>
        </p:txBody>
      </p:sp>
    </p:spTree>
    <p:extLst>
      <p:ext uri="{BB962C8B-B14F-4D97-AF65-F5344CB8AC3E}">
        <p14:creationId xmlns:p14="http://schemas.microsoft.com/office/powerpoint/2010/main" val="3984773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Monetarist Model</a:t>
            </a:r>
          </a:p>
        </p:txBody>
      </p:sp>
      <p:sp>
        <p:nvSpPr>
          <p:cNvPr id="4" name="Content Placeholder 3"/>
          <p:cNvSpPr>
            <a:spLocks noGrp="1"/>
          </p:cNvSpPr>
          <p:nvPr>
            <p:ph sz="quarter" idx="13"/>
          </p:nvPr>
        </p:nvSpPr>
        <p:spPr>
          <a:xfrm>
            <a:off x="457199" y="1556327"/>
            <a:ext cx="8229601" cy="3591870"/>
          </a:xfrm>
        </p:spPr>
        <p:txBody>
          <a:bodyPr/>
          <a:lstStyle/>
          <a:p>
            <a:pPr marL="432" indent="0">
              <a:buNone/>
            </a:pPr>
            <a:r>
              <a:rPr lang="en-US" sz="2200" b="1" dirty="0">
                <a:solidFill>
                  <a:schemeClr val="tx1"/>
                </a:solidFill>
              </a:rPr>
              <a:t>Monetarism</a:t>
            </a:r>
            <a:r>
              <a:rPr lang="en-US" sz="2200" dirty="0">
                <a:solidFill>
                  <a:schemeClr val="tx1"/>
                </a:solidFill>
              </a:rPr>
              <a:t> refers to the macroeconomic theories of Milton Friedman and his followers, particularly the idea that the quantity of money should be increased at a constant rate.</a:t>
            </a:r>
          </a:p>
          <a:p>
            <a:pPr marL="432" indent="0">
              <a:buNone/>
            </a:pPr>
            <a:r>
              <a:rPr lang="en-US" sz="2200" dirty="0">
                <a:solidFill>
                  <a:schemeClr val="tx1"/>
                </a:solidFill>
              </a:rPr>
              <a:t>Friedman argued in the 19</a:t>
            </a:r>
            <a:r>
              <a:rPr lang="en-US" sz="100" dirty="0">
                <a:solidFill>
                  <a:schemeClr val="tx1"/>
                </a:solidFill>
              </a:rPr>
              <a:t> </a:t>
            </a:r>
            <a:r>
              <a:rPr lang="en-US" sz="2200" dirty="0">
                <a:solidFill>
                  <a:schemeClr val="tx1"/>
                </a:solidFill>
              </a:rPr>
              <a:t>40s that most fluctuations in real output were caused by fluctuations in the </a:t>
            </a:r>
            <a:r>
              <a:rPr lang="en-US" sz="2200" b="1" dirty="0">
                <a:solidFill>
                  <a:schemeClr val="tx1"/>
                </a:solidFill>
              </a:rPr>
              <a:t>money supply</a:t>
            </a:r>
            <a:r>
              <a:rPr lang="en-US" sz="2200" dirty="0">
                <a:solidFill>
                  <a:schemeClr val="tx1"/>
                </a:solidFill>
              </a:rPr>
              <a:t>.</a:t>
            </a:r>
          </a:p>
          <a:p>
            <a:r>
              <a:rPr lang="en-US" sz="2200" dirty="0">
                <a:solidFill>
                  <a:schemeClr val="tx1"/>
                </a:solidFill>
              </a:rPr>
              <a:t>Therefore, the Federal Reserve should concentrate less on interest rates and more on following a </a:t>
            </a:r>
            <a:r>
              <a:rPr lang="en-US" sz="2200" b="1" dirty="0">
                <a:solidFill>
                  <a:schemeClr val="tx1"/>
                </a:solidFill>
              </a:rPr>
              <a:t>monetary growth rule</a:t>
            </a:r>
            <a:r>
              <a:rPr lang="en-US" sz="2200" dirty="0">
                <a:solidFill>
                  <a:schemeClr val="tx1"/>
                </a:solidFill>
              </a:rPr>
              <a:t>, a plan for increasing the quantity of money at a fixed rate that does not respond to changes in economic conditions.</a:t>
            </a:r>
          </a:p>
        </p:txBody>
      </p:sp>
      <p:sp>
        <p:nvSpPr>
          <p:cNvPr id="5" name="Content Placeholder 4"/>
          <p:cNvSpPr>
            <a:spLocks noGrp="1"/>
          </p:cNvSpPr>
          <p:nvPr>
            <p:ph sz="quarter" idx="14"/>
          </p:nvPr>
        </p:nvSpPr>
        <p:spPr>
          <a:xfrm>
            <a:off x="457200" y="5278886"/>
            <a:ext cx="8183563" cy="851770"/>
          </a:xfrm>
        </p:spPr>
        <p:txBody>
          <a:bodyPr/>
          <a:lstStyle/>
          <a:p>
            <a:pPr marL="432" indent="0">
              <a:buNone/>
            </a:pPr>
            <a:r>
              <a:rPr lang="en-US" sz="2200" dirty="0">
                <a:solidFill>
                  <a:schemeClr val="tx1"/>
                </a:solidFill>
              </a:rPr>
              <a:t>Monetarism is based on the </a:t>
            </a:r>
            <a:r>
              <a:rPr lang="en-US" sz="2200" b="1" dirty="0">
                <a:solidFill>
                  <a:schemeClr val="tx1"/>
                </a:solidFill>
              </a:rPr>
              <a:t>quantity theory of money</a:t>
            </a:r>
            <a:r>
              <a:rPr lang="en-US" sz="2200" dirty="0">
                <a:solidFill>
                  <a:schemeClr val="tx1"/>
                </a:solidFill>
              </a:rPr>
              <a:t>, which we’ll examine in Chapter 24.</a:t>
            </a:r>
          </a:p>
        </p:txBody>
      </p:sp>
    </p:spTree>
    <p:extLst>
      <p:ext uri="{BB962C8B-B14F-4D97-AF65-F5344CB8AC3E}">
        <p14:creationId xmlns:p14="http://schemas.microsoft.com/office/powerpoint/2010/main" val="1817109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Effect transition="in" filter="fade">
                                      <p:cBhvr>
                                        <p:cTn id="11" dur="500"/>
                                        <p:tgtEl>
                                          <p:spTgt spid="4">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fade">
                                      <p:cBhvr>
                                        <p:cTn id="15" dur="500"/>
                                        <p:tgtEl>
                                          <p:spTgt spid="4">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5">
                                            <p:txEl>
                                              <p:pRg st="0" end="0"/>
                                            </p:txEl>
                                          </p:spTgt>
                                        </p:tgtEl>
                                        <p:attrNameLst>
                                          <p:attrName>style.visibility</p:attrName>
                                        </p:attrNameLst>
                                      </p:cBhvr>
                                      <p:to>
                                        <p:strVal val="visible"/>
                                      </p:to>
                                    </p:set>
                                    <p:animEffect transition="in" filter="fade">
                                      <p:cBhvr>
                                        <p:cTn id="19"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New Classical Model</a:t>
            </a:r>
          </a:p>
        </p:txBody>
      </p:sp>
      <p:sp>
        <p:nvSpPr>
          <p:cNvPr id="3" name="Content Placeholder 2"/>
          <p:cNvSpPr>
            <a:spLocks noGrp="1"/>
          </p:cNvSpPr>
          <p:nvPr>
            <p:ph sz="quarter" idx="13"/>
          </p:nvPr>
        </p:nvSpPr>
        <p:spPr/>
        <p:txBody>
          <a:bodyPr/>
          <a:lstStyle/>
          <a:p>
            <a:pPr marL="432" indent="0">
              <a:buNone/>
            </a:pPr>
            <a:r>
              <a:rPr lang="en-US" sz="2200" b="1" dirty="0">
                <a:solidFill>
                  <a:schemeClr val="tx1"/>
                </a:solidFill>
              </a:rPr>
              <a:t>New classical macroeconomics</a:t>
            </a:r>
            <a:r>
              <a:rPr lang="en-US" sz="2200" dirty="0">
                <a:solidFill>
                  <a:schemeClr val="tx1"/>
                </a:solidFill>
              </a:rPr>
              <a:t> emerged in the 1970s; it consists of the macroeconomic theories of Robert Lucas and others, particularly the idea that workers and firms have </a:t>
            </a:r>
            <a:r>
              <a:rPr lang="en-US" sz="2200" b="1" dirty="0">
                <a:solidFill>
                  <a:schemeClr val="tx1"/>
                </a:solidFill>
              </a:rPr>
              <a:t>rational expectations</a:t>
            </a:r>
            <a:r>
              <a:rPr lang="en-US" sz="2200" dirty="0">
                <a:solidFill>
                  <a:schemeClr val="tx1"/>
                </a:solidFill>
              </a:rPr>
              <a:t>.</a:t>
            </a:r>
          </a:p>
          <a:p>
            <a:pPr marL="432" indent="0">
              <a:buNone/>
            </a:pPr>
            <a:r>
              <a:rPr lang="en-US" sz="2200" dirty="0">
                <a:solidFill>
                  <a:schemeClr val="tx1"/>
                </a:solidFill>
              </a:rPr>
              <a:t>In the new classical school of thought, workers and firms develop </a:t>
            </a:r>
            <a:r>
              <a:rPr lang="en-US" sz="2200" b="1" dirty="0">
                <a:solidFill>
                  <a:schemeClr val="tx1"/>
                </a:solidFill>
              </a:rPr>
              <a:t>expectations about price levels</a:t>
            </a:r>
            <a:r>
              <a:rPr lang="en-US" sz="2200" dirty="0">
                <a:solidFill>
                  <a:schemeClr val="tx1"/>
                </a:solidFill>
              </a:rPr>
              <a:t>. If these expectations are wrong, then the </a:t>
            </a:r>
            <a:r>
              <a:rPr lang="en-US" sz="2200" b="1" dirty="0">
                <a:solidFill>
                  <a:schemeClr val="tx1"/>
                </a:solidFill>
              </a:rPr>
              <a:t>real wage will be too high or too low</a:t>
            </a:r>
            <a:r>
              <a:rPr lang="en-US" sz="2200" dirty="0">
                <a:solidFill>
                  <a:schemeClr val="tx1"/>
                </a:solidFill>
              </a:rPr>
              <a:t>, causing firms to reduce or increase employment, respectively—recession or expansion.</a:t>
            </a:r>
          </a:p>
          <a:p>
            <a:r>
              <a:rPr lang="en-US" sz="2200" dirty="0">
                <a:solidFill>
                  <a:schemeClr val="tx1"/>
                </a:solidFill>
              </a:rPr>
              <a:t>New classical economists believe these fluctuations can be minimized by helping workers and firms to form correct expectations—again, a consistent </a:t>
            </a:r>
            <a:r>
              <a:rPr lang="en-US" sz="2200" b="1" dirty="0">
                <a:solidFill>
                  <a:schemeClr val="tx1"/>
                </a:solidFill>
              </a:rPr>
              <a:t>monetary growth rule.</a:t>
            </a:r>
          </a:p>
        </p:txBody>
      </p:sp>
    </p:spTree>
    <p:extLst>
      <p:ext uri="{BB962C8B-B14F-4D97-AF65-F5344CB8AC3E}">
        <p14:creationId xmlns:p14="http://schemas.microsoft.com/office/powerpoint/2010/main" val="1518256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Real Business Cycle Model</a:t>
            </a:r>
            <a:endParaRPr lang="en-IN" dirty="0"/>
          </a:p>
        </p:txBody>
      </p:sp>
      <p:sp>
        <p:nvSpPr>
          <p:cNvPr id="3" name="Content Placeholder 2"/>
          <p:cNvSpPr>
            <a:spLocks noGrp="1"/>
          </p:cNvSpPr>
          <p:nvPr>
            <p:ph sz="quarter" idx="13"/>
          </p:nvPr>
        </p:nvSpPr>
        <p:spPr>
          <a:xfrm>
            <a:off x="457200" y="1554920"/>
            <a:ext cx="8232775" cy="4753805"/>
          </a:xfrm>
        </p:spPr>
        <p:txBody>
          <a:bodyPr/>
          <a:lstStyle/>
          <a:p>
            <a:pPr marL="432" indent="0">
              <a:buNone/>
            </a:pPr>
            <a:r>
              <a:rPr lang="en-US" dirty="0"/>
              <a:t>The </a:t>
            </a:r>
            <a:r>
              <a:rPr lang="en-US" b="1" dirty="0"/>
              <a:t>real business cycle model</a:t>
            </a:r>
            <a:r>
              <a:rPr lang="en-US" dirty="0"/>
              <a:t> of the economy focuses on real, rather than monetary, causes of the business cycle.</a:t>
            </a:r>
          </a:p>
          <a:p>
            <a:pPr marL="432" indent="0">
              <a:buNone/>
            </a:pPr>
            <a:r>
              <a:rPr lang="en-US" dirty="0"/>
              <a:t>Adherents to this model also believe that workers and firms form rational expectations about prices and wages, which adjust quickly to supply and demand.</a:t>
            </a:r>
          </a:p>
          <a:p>
            <a:r>
              <a:rPr lang="en-US" dirty="0"/>
              <a:t>But they argue that the main sources of fluctuations in real G</a:t>
            </a:r>
            <a:r>
              <a:rPr lang="en-US" sz="100" dirty="0"/>
              <a:t> </a:t>
            </a:r>
            <a:r>
              <a:rPr lang="en-US" dirty="0"/>
              <a:t>D</a:t>
            </a:r>
            <a:r>
              <a:rPr lang="en-US" sz="100" dirty="0"/>
              <a:t> </a:t>
            </a:r>
            <a:r>
              <a:rPr lang="en-US" dirty="0"/>
              <a:t>P are </a:t>
            </a:r>
            <a:r>
              <a:rPr lang="en-US" b="1" dirty="0"/>
              <a:t>temporary productivity shocks</a:t>
            </a:r>
            <a:r>
              <a:rPr lang="en-US" dirty="0"/>
              <a:t>.</a:t>
            </a:r>
          </a:p>
          <a:p>
            <a:r>
              <a:rPr lang="en-US" dirty="0"/>
              <a:t>They maintain that aggregate supply is vertical </a:t>
            </a:r>
            <a:r>
              <a:rPr lang="en-US" b="1" dirty="0"/>
              <a:t>even in the short run</a:t>
            </a:r>
            <a:r>
              <a:rPr lang="en-US" dirty="0"/>
              <a:t>, unaffected by the price level. It is supply shocks that affect the level of real output.</a:t>
            </a:r>
          </a:p>
        </p:txBody>
      </p:sp>
    </p:spTree>
    <p:extLst>
      <p:ext uri="{BB962C8B-B14F-4D97-AF65-F5344CB8AC3E}">
        <p14:creationId xmlns:p14="http://schemas.microsoft.com/office/powerpoint/2010/main" val="3663678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Austrian Model </a:t>
            </a:r>
            <a:r>
              <a:rPr lang="en-US" sz="2000" b="0" dirty="0"/>
              <a:t>(1 of 2)</a:t>
            </a:r>
            <a:endParaRPr lang="en-IN" dirty="0"/>
          </a:p>
        </p:txBody>
      </p:sp>
      <p:sp>
        <p:nvSpPr>
          <p:cNvPr id="4" name="Content Placeholder 3"/>
          <p:cNvSpPr>
            <a:spLocks noGrp="1"/>
          </p:cNvSpPr>
          <p:nvPr>
            <p:ph sz="quarter" idx="13"/>
          </p:nvPr>
        </p:nvSpPr>
        <p:spPr>
          <a:xfrm>
            <a:off x="457200" y="1556327"/>
            <a:ext cx="8229600" cy="1900857"/>
          </a:xfrm>
        </p:spPr>
        <p:txBody>
          <a:bodyPr/>
          <a:lstStyle/>
          <a:p>
            <a:pPr marL="432" indent="0">
              <a:buNone/>
            </a:pPr>
            <a:r>
              <a:rPr lang="en-US" sz="2200" dirty="0"/>
              <a:t>The </a:t>
            </a:r>
            <a:r>
              <a:rPr lang="en-US" sz="2200" b="1" dirty="0"/>
              <a:t>Austrian school</a:t>
            </a:r>
            <a:r>
              <a:rPr lang="en-US" sz="2200" dirty="0"/>
              <a:t> of economics:</a:t>
            </a:r>
          </a:p>
          <a:p>
            <a:r>
              <a:rPr lang="en-US" sz="2200" dirty="0"/>
              <a:t>Began in the late nineteenth century with the writings of Carl Menger.</a:t>
            </a:r>
          </a:p>
          <a:p>
            <a:r>
              <a:rPr lang="en-US" sz="2200" dirty="0"/>
              <a:t>Was advanced by Ludwig von Mises and Friedrich von Hayek.</a:t>
            </a:r>
            <a:endParaRPr lang="en-IN" sz="2200" dirty="0"/>
          </a:p>
        </p:txBody>
      </p:sp>
      <p:sp>
        <p:nvSpPr>
          <p:cNvPr id="5" name="Content Placeholder 4"/>
          <p:cNvSpPr>
            <a:spLocks noGrp="1"/>
          </p:cNvSpPr>
          <p:nvPr>
            <p:ph sz="quarter" idx="14"/>
          </p:nvPr>
        </p:nvSpPr>
        <p:spPr>
          <a:xfrm>
            <a:off x="457200" y="3594971"/>
            <a:ext cx="8022921" cy="2104371"/>
          </a:xfrm>
        </p:spPr>
        <p:txBody>
          <a:bodyPr/>
          <a:lstStyle/>
          <a:p>
            <a:pPr marL="432" indent="0">
              <a:buNone/>
            </a:pPr>
            <a:r>
              <a:rPr lang="en-US" sz="2200" dirty="0"/>
              <a:t>The Austrian school argues for the superiority of the market system over economic planning.</a:t>
            </a:r>
          </a:p>
          <a:p>
            <a:r>
              <a:rPr lang="en-US" sz="2200" dirty="0"/>
              <a:t>Hayek particularly argued that only the price system could use all the dispersed information to achieve efficiency.</a:t>
            </a:r>
            <a:endParaRPr lang="en-IN" sz="2200" dirty="0"/>
          </a:p>
        </p:txBody>
      </p:sp>
    </p:spTree>
    <p:extLst>
      <p:ext uri="{BB962C8B-B14F-4D97-AF65-F5344CB8AC3E}">
        <p14:creationId xmlns:p14="http://schemas.microsoft.com/office/powerpoint/2010/main" val="665337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Effect transition="in" filter="fade">
                                      <p:cBhvr>
                                        <p:cTn id="11" dur="500"/>
                                        <p:tgtEl>
                                          <p:spTgt spid="4">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fade">
                                      <p:cBhvr>
                                        <p:cTn id="15" dur="500"/>
                                        <p:tgtEl>
                                          <p:spTgt spid="4">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5">
                                            <p:txEl>
                                              <p:pRg st="0" end="0"/>
                                            </p:txEl>
                                          </p:spTgt>
                                        </p:tgtEl>
                                        <p:attrNameLst>
                                          <p:attrName>style.visibility</p:attrName>
                                        </p:attrNameLst>
                                      </p:cBhvr>
                                      <p:to>
                                        <p:strVal val="visible"/>
                                      </p:to>
                                    </p:set>
                                    <p:animEffect transition="in" filter="fade">
                                      <p:cBhvr>
                                        <p:cTn id="19" dur="500"/>
                                        <p:tgtEl>
                                          <p:spTgt spid="5">
                                            <p:txEl>
                                              <p:pRg st="0" end="0"/>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5">
                                            <p:txEl>
                                              <p:pRg st="1" end="1"/>
                                            </p:txEl>
                                          </p:spTgt>
                                        </p:tgtEl>
                                        <p:attrNameLst>
                                          <p:attrName>style.visibility</p:attrName>
                                        </p:attrNameLst>
                                      </p:cBhvr>
                                      <p:to>
                                        <p:strVal val="visible"/>
                                      </p:to>
                                    </p:set>
                                    <p:animEffect transition="in" filter="fade">
                                      <p:cBhvr>
                                        <p:cTn id="23" dur="5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Austrian Model </a:t>
            </a:r>
            <a:r>
              <a:rPr lang="en-US" sz="2000" b="0" dirty="0"/>
              <a:t>(2 of 2)</a:t>
            </a:r>
            <a:endParaRPr lang="en-IN" dirty="0"/>
          </a:p>
        </p:txBody>
      </p:sp>
      <p:sp>
        <p:nvSpPr>
          <p:cNvPr id="3" name="Content Placeholder 2"/>
          <p:cNvSpPr>
            <a:spLocks noGrp="1"/>
          </p:cNvSpPr>
          <p:nvPr>
            <p:ph sz="quarter" idx="13"/>
          </p:nvPr>
        </p:nvSpPr>
        <p:spPr>
          <a:xfrm>
            <a:off x="457201" y="1554921"/>
            <a:ext cx="7772400" cy="2836606"/>
          </a:xfrm>
        </p:spPr>
        <p:txBody>
          <a:bodyPr/>
          <a:lstStyle/>
          <a:p>
            <a:pPr marL="432" indent="0">
              <a:buNone/>
            </a:pPr>
            <a:r>
              <a:rPr lang="en-US" dirty="0">
                <a:solidFill>
                  <a:schemeClr val="tx1"/>
                </a:solidFill>
              </a:rPr>
              <a:t>Hayek also developed a theory of the business cycle, wherein central bank-induced low interest rates </a:t>
            </a:r>
            <a:r>
              <a:rPr lang="en-US" b="1" dirty="0">
                <a:solidFill>
                  <a:schemeClr val="tx1"/>
                </a:solidFill>
              </a:rPr>
              <a:t>cause</a:t>
            </a:r>
            <a:r>
              <a:rPr lang="en-US" dirty="0">
                <a:solidFill>
                  <a:schemeClr val="tx1"/>
                </a:solidFill>
              </a:rPr>
              <a:t> the business cycle by prompting overinvestment.</a:t>
            </a:r>
          </a:p>
          <a:p>
            <a:r>
              <a:rPr lang="en-US" dirty="0">
                <a:solidFill>
                  <a:schemeClr val="tx1"/>
                </a:solidFill>
              </a:rPr>
              <a:t>Austrians argue the 2007–2009 recession fits this model. They claim the Fed cut interest rates too low in fighting the 2001 recession.</a:t>
            </a:r>
            <a:endParaRPr lang="en-IN" dirty="0">
              <a:solidFill>
                <a:schemeClr val="tx1"/>
              </a:solidFill>
            </a:endParaRPr>
          </a:p>
        </p:txBody>
      </p:sp>
    </p:spTree>
    <p:extLst>
      <p:ext uri="{BB962C8B-B14F-4D97-AF65-F5344CB8AC3E}">
        <p14:creationId xmlns:p14="http://schemas.microsoft.com/office/powerpoint/2010/main" val="2124445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Apply the Concept: Karl Marx: Capitalism’s Severest Critic</a:t>
            </a:r>
            <a:endParaRPr lang="en-IN" sz="3200" dirty="0"/>
          </a:p>
        </p:txBody>
      </p:sp>
      <p:sp>
        <p:nvSpPr>
          <p:cNvPr id="6" name="Content Placeholder 5"/>
          <p:cNvSpPr>
            <a:spLocks noGrp="1"/>
          </p:cNvSpPr>
          <p:nvPr>
            <p:ph sz="quarter" idx="15"/>
          </p:nvPr>
        </p:nvSpPr>
        <p:spPr>
          <a:xfrm>
            <a:off x="457199" y="1558413"/>
            <a:ext cx="4778680" cy="4553630"/>
          </a:xfrm>
        </p:spPr>
        <p:txBody>
          <a:bodyPr/>
          <a:lstStyle/>
          <a:p>
            <a:pPr marL="432" indent="0">
              <a:buNone/>
            </a:pPr>
            <a:r>
              <a:rPr lang="en-US" sz="1800" dirty="0">
                <a:solidFill>
                  <a:schemeClr val="tx1"/>
                </a:solidFill>
              </a:rPr>
              <a:t>The schools of thought so far presented are “mainstream”; one vocal critic of mainstream economic thought was nineteenth-century German Karl Marx.</a:t>
            </a:r>
          </a:p>
          <a:p>
            <a:pPr>
              <a:spcBef>
                <a:spcPts val="600"/>
              </a:spcBef>
            </a:pPr>
            <a:r>
              <a:rPr lang="en-US" sz="1800" dirty="0">
                <a:solidFill>
                  <a:schemeClr val="tx1"/>
                </a:solidFill>
              </a:rPr>
              <a:t>He believed in the </a:t>
            </a:r>
            <a:r>
              <a:rPr lang="en-US" sz="1800" b="1" dirty="0">
                <a:solidFill>
                  <a:schemeClr val="tx1"/>
                </a:solidFill>
              </a:rPr>
              <a:t>labor theory of value</a:t>
            </a:r>
            <a:r>
              <a:rPr lang="en-US" sz="1800" dirty="0">
                <a:solidFill>
                  <a:schemeClr val="tx1"/>
                </a:solidFill>
              </a:rPr>
              <a:t>, which attributed all the value of a good or service to the labor embodied in it.</a:t>
            </a:r>
          </a:p>
          <a:p>
            <a:pPr>
              <a:spcBef>
                <a:spcPts val="600"/>
              </a:spcBef>
            </a:pPr>
            <a:r>
              <a:rPr lang="en-US" sz="1800" dirty="0">
                <a:solidFill>
                  <a:schemeClr val="tx1"/>
                </a:solidFill>
              </a:rPr>
              <a:t>Marx argued that the market system would eventually be replaced by a Communist economy, in which the workers would control production.</a:t>
            </a:r>
          </a:p>
          <a:p>
            <a:pPr>
              <a:spcBef>
                <a:spcPts val="600"/>
              </a:spcBef>
            </a:pPr>
            <a:r>
              <a:rPr lang="en-US" sz="1800" dirty="0">
                <a:solidFill>
                  <a:schemeClr val="tx1"/>
                </a:solidFill>
              </a:rPr>
              <a:t>This would happen because workers would rebel against exploitation by large firms, unable to afford an above-subsistence standard of living.</a:t>
            </a:r>
          </a:p>
        </p:txBody>
      </p:sp>
      <p:pic>
        <p:nvPicPr>
          <p:cNvPr id="3" name="Picture 2" descr="A portrait of economist Karl Marx."/>
          <p:cNvPicPr>
            <a:picLocks noChangeAspect="1"/>
          </p:cNvPicPr>
          <p:nvPr/>
        </p:nvPicPr>
        <p:blipFill>
          <a:blip r:embed="rId2"/>
          <a:stretch>
            <a:fillRect/>
          </a:stretch>
        </p:blipFill>
        <p:spPr>
          <a:xfrm>
            <a:off x="5431254" y="1634409"/>
            <a:ext cx="3255546" cy="4602879"/>
          </a:xfrm>
          <a:prstGeom prst="rect">
            <a:avLst/>
          </a:prstGeom>
        </p:spPr>
      </p:pic>
    </p:spTree>
    <p:extLst>
      <p:ext uri="{BB962C8B-B14F-4D97-AF65-F5344CB8AC3E}">
        <p14:creationId xmlns:p14="http://schemas.microsoft.com/office/powerpoint/2010/main" val="42033321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animEffect transition="in" filter="fade">
                                      <p:cBhvr>
                                        <p:cTn id="11" dur="500"/>
                                        <p:tgtEl>
                                          <p:spTgt spid="6">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animEffect transition="in" filter="fade">
                                      <p:cBhvr>
                                        <p:cTn id="19" dur="500"/>
                                        <p:tgtEl>
                                          <p:spTgt spid="6">
                                            <p:txEl>
                                              <p:pRg st="3" end="3"/>
                                            </p:txEl>
                                          </p:spTgt>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Which School of Thought Is Correct?</a:t>
            </a:r>
            <a:endParaRPr lang="en-IN" sz="3200" dirty="0"/>
          </a:p>
        </p:txBody>
      </p:sp>
      <p:sp>
        <p:nvSpPr>
          <p:cNvPr id="4" name="Content Placeholder 3"/>
          <p:cNvSpPr>
            <a:spLocks noGrp="1"/>
          </p:cNvSpPr>
          <p:nvPr>
            <p:ph sz="quarter" idx="13"/>
          </p:nvPr>
        </p:nvSpPr>
        <p:spPr>
          <a:xfrm>
            <a:off x="457200" y="1556327"/>
            <a:ext cx="8229600" cy="2752626"/>
          </a:xfrm>
        </p:spPr>
        <p:txBody>
          <a:bodyPr/>
          <a:lstStyle/>
          <a:p>
            <a:pPr marL="432" indent="0">
              <a:buNone/>
            </a:pPr>
            <a:r>
              <a:rPr lang="en-US" dirty="0"/>
              <a:t>To date, we do not know which school of thought is correct about the economy.</a:t>
            </a:r>
          </a:p>
          <a:p>
            <a:r>
              <a:rPr lang="en-US" dirty="0"/>
              <a:t>Many pieces of evidence can be interpreted in several different ways.</a:t>
            </a:r>
          </a:p>
          <a:p>
            <a:r>
              <a:rPr lang="en-US" dirty="0"/>
              <a:t>Economists cannot isolate particular elements to study and conduct controlled experiments.</a:t>
            </a:r>
            <a:endParaRPr lang="en-IN" dirty="0"/>
          </a:p>
        </p:txBody>
      </p:sp>
      <p:sp>
        <p:nvSpPr>
          <p:cNvPr id="5" name="Content Placeholder 4"/>
          <p:cNvSpPr>
            <a:spLocks noGrp="1"/>
          </p:cNvSpPr>
          <p:nvPr>
            <p:ph sz="quarter" idx="14"/>
          </p:nvPr>
        </p:nvSpPr>
        <p:spPr>
          <a:xfrm>
            <a:off x="457200" y="4434214"/>
            <a:ext cx="8229600" cy="1315233"/>
          </a:xfrm>
        </p:spPr>
        <p:txBody>
          <a:bodyPr/>
          <a:lstStyle/>
          <a:p>
            <a:pPr marL="432" indent="0">
              <a:buNone/>
            </a:pPr>
            <a:r>
              <a:rPr lang="en-US" dirty="0"/>
              <a:t>So, it is likely that debate about the applicability of schools of thought, and hence optimal policies for governments to pursue, will continue for the foreseeable future.</a:t>
            </a:r>
          </a:p>
        </p:txBody>
      </p:sp>
    </p:spTree>
    <p:extLst>
      <p:ext uri="{BB962C8B-B14F-4D97-AF65-F5344CB8AC3E}">
        <p14:creationId xmlns:p14="http://schemas.microsoft.com/office/powerpoint/2010/main" val="14415274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Effect transition="in" filter="fade">
                                      <p:cBhvr>
                                        <p:cTn id="11" dur="500"/>
                                        <p:tgtEl>
                                          <p:spTgt spid="4">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fade">
                                      <p:cBhvr>
                                        <p:cTn id="15" dur="500"/>
                                        <p:tgtEl>
                                          <p:spTgt spid="4">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5">
                                            <p:txEl>
                                              <p:pRg st="0" end="0"/>
                                            </p:txEl>
                                          </p:spTgt>
                                        </p:tgtEl>
                                        <p:attrNameLst>
                                          <p:attrName>style.visibility</p:attrName>
                                        </p:attrNameLst>
                                      </p:cBhvr>
                                      <p:to>
                                        <p:strVal val="visible"/>
                                      </p:to>
                                    </p:set>
                                    <p:animEffect transition="in" filter="fade">
                                      <p:cBhvr>
                                        <p:cTn id="19"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build="p"/>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5" name="Title 4">
            <a:extLst>
              <a:ext uri="{FF2B5EF4-FFF2-40B4-BE49-F238E27FC236}">
                <a16:creationId xmlns:a16="http://schemas.microsoft.com/office/drawing/2014/main" id="{E47FF819-0D5D-491A-BF8F-B42813E7390C}"/>
              </a:ext>
            </a:extLst>
          </p:cNvPr>
          <p:cNvSpPr>
            <a:spLocks noGrp="1"/>
          </p:cNvSpPr>
          <p:nvPr>
            <p:ph type="title"/>
          </p:nvPr>
        </p:nvSpPr>
        <p:spPr/>
        <p:txBody>
          <a:bodyPr/>
          <a:lstStyle/>
          <a:p>
            <a:r>
              <a:rPr lang="en-US" dirty="0"/>
              <a:t>Copyright</a:t>
            </a:r>
          </a:p>
        </p:txBody>
      </p:sp>
      <p:pic>
        <p:nvPicPr>
          <p:cNvPr id="7" name="Graphic 6" descr="Warning">
            <a:extLst>
              <a:ext uri="{FF2B5EF4-FFF2-40B4-BE49-F238E27FC236}">
                <a16:creationId xmlns:a16="http://schemas.microsoft.com/office/drawing/2014/main" id="{C06FB2D2-3F36-42C9-A5A6-B6234DC54C9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46184" y="2317359"/>
            <a:ext cx="1277815" cy="1434026"/>
          </a:xfrm>
          <a:prstGeom prst="rect">
            <a:avLst/>
          </a:prstGeom>
        </p:spPr>
      </p:pic>
      <p:sp>
        <p:nvSpPr>
          <p:cNvPr id="2" name="Text Placeholder 1">
            <a:extLst>
              <a:ext uri="{FF2B5EF4-FFF2-40B4-BE49-F238E27FC236}">
                <a16:creationId xmlns:a16="http://schemas.microsoft.com/office/drawing/2014/main" id="{AD5FAE7B-F718-4307-B112-AD6256157E8F}"/>
              </a:ext>
            </a:extLst>
          </p:cNvPr>
          <p:cNvSpPr>
            <a:spLocks noGrp="1"/>
          </p:cNvSpPr>
          <p:nvPr>
            <p:ph type="body" idx="4294967295"/>
          </p:nvPr>
        </p:nvSpPr>
        <p:spPr>
          <a:xfrm>
            <a:off x="1606061" y="1852246"/>
            <a:ext cx="6858001" cy="2854836"/>
          </a:xfrm>
          <a:ln/>
        </p:spPr>
        <p:style>
          <a:lnRef idx="2">
            <a:schemeClr val="dk1"/>
          </a:lnRef>
          <a:fillRef idx="1">
            <a:schemeClr val="lt1"/>
          </a:fillRef>
          <a:effectRef idx="0">
            <a:schemeClr val="dk1"/>
          </a:effectRef>
          <a:fontRef idx="minor">
            <a:schemeClr val="dk1"/>
          </a:fontRef>
        </p:style>
        <p:txBody>
          <a:bodyPr lIns="182880" tIns="182880" rIns="182880" bIns="182880" anchor="ctr"/>
          <a:lstStyle/>
          <a:p>
            <a:pPr marL="101600" indent="0">
              <a:buNone/>
            </a:pPr>
            <a:r>
              <a:rPr lang="en-US" b="1" dirty="0"/>
              <a:t>This work is protected by United States copyright laws and is</a:t>
            </a:r>
            <a:r>
              <a:rPr lang="en-US" b="1" baseline="0" dirty="0"/>
              <a:t> </a:t>
            </a:r>
            <a:r>
              <a:rPr lang="en-US" b="1" dirty="0"/>
              <a:t>provided solely for the use of instructors in teaching their courses and assessing student learning. Dissemination or sale of any part of this work (including on the World Wide Web) will destroy the integrity of the work and is not permitted. The work and materials from it should never be made available to students except by instructors using the accompanying text in their classes. All recipients of this work are expected to abide by these restrictions and to honor the intended pedagogical purposes and the needs of other instructors who rely on these materials.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Figure 13.1 Aggregate Demand and Aggregate Supply </a:t>
            </a:r>
            <a:r>
              <a:rPr lang="en-US" sz="2000" b="0" dirty="0"/>
              <a:t>(1 of 3)</a:t>
            </a:r>
            <a:endParaRPr lang="en-IN" sz="2000" dirty="0"/>
          </a:p>
        </p:txBody>
      </p:sp>
      <p:pic>
        <p:nvPicPr>
          <p:cNvPr id="3" name="Picture 2" descr="A graph plots price level, G D P deflator, 2012 = 100 versus real G D P, in trillions of 2012 dollars. The aggregate demand, or A D, line, starts in the upper left corner, and falls diagonally to the lower right corner."/>
          <p:cNvPicPr>
            <a:picLocks noChangeAspect="1"/>
          </p:cNvPicPr>
          <p:nvPr/>
        </p:nvPicPr>
        <p:blipFill>
          <a:blip r:embed="rId3"/>
          <a:stretch>
            <a:fillRect/>
          </a:stretch>
        </p:blipFill>
        <p:spPr>
          <a:xfrm>
            <a:off x="2517470" y="1598823"/>
            <a:ext cx="4109060" cy="2883658"/>
          </a:xfrm>
          <a:prstGeom prst="rect">
            <a:avLst/>
          </a:prstGeom>
        </p:spPr>
      </p:pic>
      <p:sp>
        <p:nvSpPr>
          <p:cNvPr id="6" name="Content Placeholder 5"/>
          <p:cNvSpPr>
            <a:spLocks noGrp="1"/>
          </p:cNvSpPr>
          <p:nvPr>
            <p:ph sz="quarter" idx="15"/>
          </p:nvPr>
        </p:nvSpPr>
        <p:spPr>
          <a:xfrm>
            <a:off x="468313" y="4546024"/>
            <a:ext cx="8218487" cy="1691263"/>
          </a:xfrm>
        </p:spPr>
        <p:txBody>
          <a:bodyPr/>
          <a:lstStyle/>
          <a:p>
            <a:pPr marL="432" indent="0">
              <a:buNone/>
            </a:pPr>
            <a:r>
              <a:rPr lang="en-US" sz="1800" dirty="0"/>
              <a:t>In the short run, real G</a:t>
            </a:r>
            <a:r>
              <a:rPr lang="en-US" sz="100" dirty="0"/>
              <a:t> </a:t>
            </a:r>
            <a:r>
              <a:rPr lang="en-US" sz="1800" dirty="0"/>
              <a:t>D</a:t>
            </a:r>
            <a:r>
              <a:rPr lang="en-US" sz="100" dirty="0"/>
              <a:t> </a:t>
            </a:r>
            <a:r>
              <a:rPr lang="en-US" sz="1800" dirty="0"/>
              <a:t>P and the price level are determined by the intersection of the </a:t>
            </a:r>
            <a:r>
              <a:rPr lang="en-US" sz="1800" b="1" dirty="0"/>
              <a:t>aggregate demand curve</a:t>
            </a:r>
            <a:r>
              <a:rPr lang="en-US" sz="1800" dirty="0"/>
              <a:t>. . .</a:t>
            </a:r>
            <a:r>
              <a:rPr lang="en-US" sz="1800" dirty="0">
                <a:solidFill>
                  <a:srgbClr val="FF0000"/>
                </a:solidFill>
              </a:rPr>
              <a:t> </a:t>
            </a:r>
          </a:p>
          <a:p>
            <a:pPr marL="432" indent="0">
              <a:buNone/>
            </a:pPr>
            <a:r>
              <a:rPr lang="en-US" sz="1800" b="1" dirty="0"/>
              <a:t>Aggregate demand (</a:t>
            </a:r>
            <a:r>
              <a:rPr lang="en-US" sz="1800" b="1" i="1" dirty="0"/>
              <a:t>A</a:t>
            </a:r>
            <a:r>
              <a:rPr lang="en-US" sz="100" b="1" i="1" dirty="0"/>
              <a:t> </a:t>
            </a:r>
            <a:r>
              <a:rPr lang="en-US" sz="1800" b="1" i="1" dirty="0"/>
              <a:t>D</a:t>
            </a:r>
            <a:r>
              <a:rPr lang="en-US" sz="1800" b="1" dirty="0"/>
              <a:t>) curve</a:t>
            </a:r>
            <a:r>
              <a:rPr lang="en-US" sz="1800" dirty="0"/>
              <a:t>: A curve that shows the relationship between the price level and the quantity of real G</a:t>
            </a:r>
            <a:r>
              <a:rPr lang="en-US" sz="100" dirty="0"/>
              <a:t> </a:t>
            </a:r>
            <a:r>
              <a:rPr lang="en-US" sz="1800" dirty="0"/>
              <a:t>D</a:t>
            </a:r>
            <a:r>
              <a:rPr lang="en-US" sz="100" dirty="0"/>
              <a:t> </a:t>
            </a:r>
            <a:r>
              <a:rPr lang="en-US" sz="1800" dirty="0"/>
              <a:t>P demanded by households, firms, and the government (both inside and outside of the country).</a:t>
            </a:r>
          </a:p>
        </p:txBody>
      </p:sp>
    </p:spTree>
    <p:extLst>
      <p:ext uri="{BB962C8B-B14F-4D97-AF65-F5344CB8AC3E}">
        <p14:creationId xmlns:p14="http://schemas.microsoft.com/office/powerpoint/2010/main" val="2743586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animEffect transition="in" filter="fade">
                                      <p:cBhvr>
                                        <p:cTn id="11" dur="500"/>
                                        <p:tgtEl>
                                          <p:spTgt spid="6">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animEffect transition="in" filter="fade">
                                      <p:cBhvr>
                                        <p:cTn id="15" dur="500"/>
                                        <p:tgtEl>
                                          <p:spTgt spid="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Figure 13.1 Aggregate Demand and Aggregate Supply </a:t>
            </a:r>
            <a:r>
              <a:rPr lang="en-US" sz="2000" b="0" dirty="0"/>
              <a:t>(2 of 3)</a:t>
            </a:r>
            <a:endParaRPr lang="en-IN" sz="2000" dirty="0"/>
          </a:p>
        </p:txBody>
      </p:sp>
      <p:pic>
        <p:nvPicPr>
          <p:cNvPr id="3" name="Picture 2" descr="A graph depicts the aggregate demand and aggregate supply. For long description in Notes pane, press F6."/>
          <p:cNvPicPr>
            <a:picLocks noChangeAspect="1"/>
          </p:cNvPicPr>
          <p:nvPr/>
        </p:nvPicPr>
        <p:blipFill>
          <a:blip r:embed="rId3"/>
          <a:stretch>
            <a:fillRect/>
          </a:stretch>
        </p:blipFill>
        <p:spPr>
          <a:xfrm>
            <a:off x="2358960" y="1557338"/>
            <a:ext cx="4426080" cy="3115326"/>
          </a:xfrm>
          <a:prstGeom prst="rect">
            <a:avLst/>
          </a:prstGeom>
        </p:spPr>
      </p:pic>
      <p:sp>
        <p:nvSpPr>
          <p:cNvPr id="6" name="Content Placeholder 5"/>
          <p:cNvSpPr>
            <a:spLocks noGrp="1"/>
          </p:cNvSpPr>
          <p:nvPr>
            <p:ph sz="quarter" idx="15"/>
          </p:nvPr>
        </p:nvSpPr>
        <p:spPr>
          <a:xfrm>
            <a:off x="457200" y="4797632"/>
            <a:ext cx="8229600" cy="1439656"/>
          </a:xfrm>
        </p:spPr>
        <p:txBody>
          <a:bodyPr/>
          <a:lstStyle/>
          <a:p>
            <a:pPr marL="432" indent="0">
              <a:spcBef>
                <a:spcPts val="600"/>
              </a:spcBef>
              <a:buNone/>
            </a:pPr>
            <a:r>
              <a:rPr lang="en-US" sz="2000" dirty="0"/>
              <a:t>…and the </a:t>
            </a:r>
            <a:r>
              <a:rPr lang="en-US" sz="2000" b="1" dirty="0"/>
              <a:t>short-run aggregate supply curve</a:t>
            </a:r>
            <a:r>
              <a:rPr lang="en-US" sz="2000" dirty="0"/>
              <a:t>.</a:t>
            </a:r>
          </a:p>
          <a:p>
            <a:pPr marL="432" indent="0">
              <a:spcBef>
                <a:spcPts val="600"/>
              </a:spcBef>
              <a:buNone/>
            </a:pPr>
            <a:r>
              <a:rPr lang="en-US" sz="2000" b="1" dirty="0"/>
              <a:t>Short-run aggregate supply (</a:t>
            </a:r>
            <a:r>
              <a:rPr lang="en-US" sz="2000" b="1" i="1" dirty="0"/>
              <a:t>S</a:t>
            </a:r>
            <a:r>
              <a:rPr lang="en-US" sz="100" b="1" i="1" dirty="0"/>
              <a:t> </a:t>
            </a:r>
            <a:r>
              <a:rPr lang="en-US" sz="2000" b="1" i="1" dirty="0"/>
              <a:t>R</a:t>
            </a:r>
            <a:r>
              <a:rPr lang="en-US" sz="100" b="1" i="1" dirty="0"/>
              <a:t> </a:t>
            </a:r>
            <a:r>
              <a:rPr lang="en-US" sz="2000" b="1" i="1" dirty="0"/>
              <a:t>A</a:t>
            </a:r>
            <a:r>
              <a:rPr lang="en-US" sz="100" b="1" i="1" dirty="0"/>
              <a:t> </a:t>
            </a:r>
            <a:r>
              <a:rPr lang="en-US" sz="2000" b="1" i="1" dirty="0"/>
              <a:t>S</a:t>
            </a:r>
            <a:r>
              <a:rPr lang="en-US" sz="2000" b="1" dirty="0"/>
              <a:t>) curve</a:t>
            </a:r>
            <a:r>
              <a:rPr lang="en-US" sz="2000" dirty="0"/>
              <a:t>: A curve that shows the relationship in the short run between the price level and the quantity of real G</a:t>
            </a:r>
            <a:r>
              <a:rPr lang="en-US" sz="100" dirty="0"/>
              <a:t> </a:t>
            </a:r>
            <a:r>
              <a:rPr lang="en-US" sz="2000" dirty="0"/>
              <a:t>D</a:t>
            </a:r>
            <a:r>
              <a:rPr lang="en-US" sz="100" dirty="0"/>
              <a:t> </a:t>
            </a:r>
            <a:r>
              <a:rPr lang="en-US" sz="2000" dirty="0"/>
              <a:t>P supplied by firms.</a:t>
            </a:r>
          </a:p>
        </p:txBody>
      </p:sp>
    </p:spTree>
    <p:extLst>
      <p:ext uri="{BB962C8B-B14F-4D97-AF65-F5344CB8AC3E}">
        <p14:creationId xmlns:p14="http://schemas.microsoft.com/office/powerpoint/2010/main" val="6027774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animEffect transition="in" filter="fade">
                                      <p:cBhvr>
                                        <p:cTn id="11" dur="500"/>
                                        <p:tgtEl>
                                          <p:spTgt spid="6">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animEffect transition="in" filter="fade">
                                      <p:cBhvr>
                                        <p:cTn id="15" dur="500"/>
                                        <p:tgtEl>
                                          <p:spTgt spid="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The Wealth Effect: How a Change in the Price Level Affects Consumption</a:t>
            </a:r>
            <a:endParaRPr lang="en-IN" sz="3200" dirty="0"/>
          </a:p>
        </p:txBody>
      </p:sp>
      <p:sp>
        <p:nvSpPr>
          <p:cNvPr id="7" name="Content Placeholder 6"/>
          <p:cNvSpPr>
            <a:spLocks noGrp="1"/>
          </p:cNvSpPr>
          <p:nvPr>
            <p:ph sz="quarter" idx="13"/>
          </p:nvPr>
        </p:nvSpPr>
        <p:spPr>
          <a:xfrm>
            <a:off x="457200" y="1554920"/>
            <a:ext cx="7962405" cy="4663335"/>
          </a:xfrm>
        </p:spPr>
        <p:txBody>
          <a:bodyPr/>
          <a:lstStyle/>
          <a:p>
            <a:pPr marL="432" indent="0">
              <a:buNone/>
            </a:pPr>
            <a:r>
              <a:rPr lang="en-US" dirty="0"/>
              <a:t>Household consumption is most strongly determined by income, but it is also affected by wealth.</a:t>
            </a:r>
          </a:p>
          <a:p>
            <a:r>
              <a:rPr lang="en-US" dirty="0"/>
              <a:t>Some household wealth is held in </a:t>
            </a:r>
            <a:r>
              <a:rPr lang="en-US" b="1" dirty="0"/>
              <a:t>nominal assets</a:t>
            </a:r>
            <a:r>
              <a:rPr lang="en-US" dirty="0"/>
              <a:t>, so as price levels rise, the real value of household wealth declines. This results in less consumption.</a:t>
            </a:r>
          </a:p>
          <a:p>
            <a:r>
              <a:rPr lang="en-US" dirty="0"/>
              <a:t>Implication: higher price level leads to lower consumption.</a:t>
            </a:r>
            <a:endParaRPr lang="en-IN" dirty="0"/>
          </a:p>
        </p:txBody>
      </p:sp>
    </p:spTree>
    <p:extLst>
      <p:ext uri="{BB962C8B-B14F-4D97-AF65-F5344CB8AC3E}">
        <p14:creationId xmlns:p14="http://schemas.microsoft.com/office/powerpoint/2010/main" val="1379487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animEffect transition="in" filter="fade">
                                      <p:cBhvr>
                                        <p:cTn id="11" dur="500"/>
                                        <p:tgtEl>
                                          <p:spTgt spid="7">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animEffect transition="in" filter="fade">
                                      <p:cBhvr>
                                        <p:cTn id="15" dur="500"/>
                                        <p:tgtEl>
                                          <p:spTgt spid="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000" dirty="0"/>
              <a:t>The Interest-Rate Effect: How a Change in the Price Level Affects Investment</a:t>
            </a:r>
            <a:endParaRPr lang="en-IN" sz="3000" dirty="0"/>
          </a:p>
        </p:txBody>
      </p:sp>
      <p:sp>
        <p:nvSpPr>
          <p:cNvPr id="3" name="Content Placeholder 2"/>
          <p:cNvSpPr>
            <a:spLocks noGrp="1"/>
          </p:cNvSpPr>
          <p:nvPr>
            <p:ph sz="quarter" idx="13"/>
          </p:nvPr>
        </p:nvSpPr>
        <p:spPr>
          <a:xfrm>
            <a:off x="457200" y="1554920"/>
            <a:ext cx="8369300" cy="4663335"/>
          </a:xfrm>
        </p:spPr>
        <p:txBody>
          <a:bodyPr/>
          <a:lstStyle/>
          <a:p>
            <a:pPr marL="432" indent="0">
              <a:buNone/>
            </a:pPr>
            <a:r>
              <a:rPr lang="en-US" dirty="0"/>
              <a:t>When prices rise, households and firms need more money to finance buying and selling.</a:t>
            </a:r>
          </a:p>
          <a:p>
            <a:r>
              <a:rPr lang="en-US" dirty="0"/>
              <a:t>So, households and firms borrow and withdraw funds from banks and sell financial assets such as bonds in order to have more funds available.</a:t>
            </a:r>
          </a:p>
          <a:p>
            <a:r>
              <a:rPr lang="en-US" dirty="0"/>
              <a:t>This increase in demand for money causes the “price” of holding money (the interest rate) to rise, discouraging firm investment.</a:t>
            </a:r>
          </a:p>
          <a:p>
            <a:r>
              <a:rPr lang="en-US" dirty="0"/>
              <a:t>Implication: higher price level leads to lower investment.</a:t>
            </a:r>
            <a:endParaRPr lang="en-IN" dirty="0"/>
          </a:p>
        </p:txBody>
      </p:sp>
    </p:spTree>
    <p:extLst>
      <p:ext uri="{BB962C8B-B14F-4D97-AF65-F5344CB8AC3E}">
        <p14:creationId xmlns:p14="http://schemas.microsoft.com/office/powerpoint/2010/main" val="3297413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theme1.xml><?xml version="1.0" encoding="utf-8"?>
<a:theme xmlns:a="http://schemas.openxmlformats.org/drawingml/2006/main" name="USHE">
  <a:themeElements>
    <a:clrScheme name="Custom 7">
      <a:dk1>
        <a:srgbClr val="000000"/>
      </a:dk1>
      <a:lt1>
        <a:srgbClr val="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USHE_slide options">
  <a:themeElements>
    <a:clrScheme name="Custom 40">
      <a:dk1>
        <a:srgbClr val="000000"/>
      </a:dk1>
      <a:lt1>
        <a:srgbClr val="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33399"/>
      </a:hlink>
      <a:folHlink>
        <a:srgbClr val="7030A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86D90B95B22DD945BDFF45EB84A5E21C" ma:contentTypeVersion="11" ma:contentTypeDescription="Create a new document." ma:contentTypeScope="" ma:versionID="d64c759ff087fb2f361248d72b503ae0">
  <xsd:schema xmlns:xsd="http://www.w3.org/2001/XMLSchema" xmlns:xs="http://www.w3.org/2001/XMLSchema" xmlns:p="http://schemas.microsoft.com/office/2006/metadata/properties" xmlns:ns2="7c1bd8dc-4e40-424f-a15f-9ffcd522197f" xmlns:ns3="6125ffc9-2c56-435e-8267-1393444907b2" targetNamespace="http://schemas.microsoft.com/office/2006/metadata/properties" ma:root="true" ma:fieldsID="7322cfddf5e3a731f65b591fdc9947f5" ns2:_="" ns3:_="">
    <xsd:import namespace="7c1bd8dc-4e40-424f-a15f-9ffcd522197f"/>
    <xsd:import namespace="6125ffc9-2c56-435e-8267-1393444907b2"/>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AutoKeyPoints" minOccurs="0"/>
                <xsd:element ref="ns3:MediaServiceKeyPoints" minOccurs="0"/>
                <xsd:element ref="ns3:MediaServiceAutoTags" minOccurs="0"/>
                <xsd:element ref="ns3:MediaServiceOCR" minOccurs="0"/>
                <xsd:element ref="ns3:MediaServiceGenerationTime" minOccurs="0"/>
                <xsd:element ref="ns3:MediaServiceEventHashCode" minOccurs="0"/>
                <xsd:element ref="ns3: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c1bd8dc-4e40-424f-a15f-9ffcd522197f"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6125ffc9-2c56-435e-8267-1393444907b2"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AutoTags" ma:index="14" nillable="true" ma:displayName="Tags" ma:internalName="MediaServiceAutoTag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hidden="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C9953CF-3353-445A-865E-4E512C6719C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c1bd8dc-4e40-424f-a15f-9ffcd522197f"/>
    <ds:schemaRef ds:uri="6125ffc9-2c56-435e-8267-1393444907b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3C8CF9F-91A1-4D3C-8BCF-785C4A898251}">
  <ds:schemaRefs>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schemas.openxmlformats.org/package/2006/metadata/core-properties"/>
    <ds:schemaRef ds:uri="http://purl.org/dc/terms/"/>
    <ds:schemaRef ds:uri="6125ffc9-2c56-435e-8267-1393444907b2"/>
    <ds:schemaRef ds:uri="7c1bd8dc-4e40-424f-a15f-9ffcd522197f"/>
    <ds:schemaRef ds:uri="http://www.w3.org/XML/1998/namespace"/>
    <ds:schemaRef ds:uri="http://purl.org/dc/dcmitype/"/>
  </ds:schemaRefs>
</ds:datastoreItem>
</file>

<file path=customXml/itemProps3.xml><?xml version="1.0" encoding="utf-8"?>
<ds:datastoreItem xmlns:ds="http://schemas.openxmlformats.org/officeDocument/2006/customXml" ds:itemID="{FDF0C11A-309C-419E-82F5-0A3863B1A927}">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426</TotalTime>
  <Words>10039</Words>
  <Application>Microsoft Office PowerPoint</Application>
  <PresentationFormat>On-screen Show (4:3)</PresentationFormat>
  <Paragraphs>395</Paragraphs>
  <Slides>59</Slides>
  <Notes>27</Notes>
  <HiddenSlides>0</HiddenSlides>
  <MMClips>0</MMClips>
  <ScaleCrop>false</ScaleCrop>
  <HeadingPairs>
    <vt:vector size="8" baseType="variant">
      <vt:variant>
        <vt:lpstr>Fonts Used</vt:lpstr>
      </vt:variant>
      <vt:variant>
        <vt:i4>6</vt:i4>
      </vt:variant>
      <vt:variant>
        <vt:lpstr>Theme</vt:lpstr>
      </vt:variant>
      <vt:variant>
        <vt:i4>2</vt:i4>
      </vt:variant>
      <vt:variant>
        <vt:lpstr>Embedded OLE Servers</vt:lpstr>
      </vt:variant>
      <vt:variant>
        <vt:i4>1</vt:i4>
      </vt:variant>
      <vt:variant>
        <vt:lpstr>Slide Titles</vt:lpstr>
      </vt:variant>
      <vt:variant>
        <vt:i4>59</vt:i4>
      </vt:variant>
    </vt:vector>
  </HeadingPairs>
  <TitlesOfParts>
    <vt:vector size="68" baseType="lpstr">
      <vt:lpstr>Verdana</vt:lpstr>
      <vt:lpstr>Times New Roman</vt:lpstr>
      <vt:lpstr>Noto Sans Symbols</vt:lpstr>
      <vt:lpstr>Arial</vt:lpstr>
      <vt:lpstr>Calibri</vt:lpstr>
      <vt:lpstr>Segoe UI</vt:lpstr>
      <vt:lpstr>USHE</vt:lpstr>
      <vt:lpstr>USHE_slide options</vt:lpstr>
      <vt:lpstr>Equation</vt:lpstr>
      <vt:lpstr>Macroeconomics</vt:lpstr>
      <vt:lpstr>Chapter Outline</vt:lpstr>
      <vt:lpstr>A M C and D. R. Horton Switch Places</vt:lpstr>
      <vt:lpstr>13.1 Aggregate Demand</vt:lpstr>
      <vt:lpstr>Aggregate Demand and Aggregate Supply Model</vt:lpstr>
      <vt:lpstr>Figure 13.1 Aggregate Demand and Aggregate Supply (1 of 3)</vt:lpstr>
      <vt:lpstr>Figure 13.1 Aggregate Demand and Aggregate Supply (2 of 3)</vt:lpstr>
      <vt:lpstr>The Wealth Effect: How a Change in the Price Level Affects Consumption</vt:lpstr>
      <vt:lpstr>The Interest-Rate Effect: How a Change in the Price Level Affects Investment</vt:lpstr>
      <vt:lpstr>The International-Trade Effect: How a Change in the Price Level Affects Net Exports</vt:lpstr>
      <vt:lpstr>Figure 13.1 Aggregate Demand and Aggregate Supply (3 of 3)</vt:lpstr>
      <vt:lpstr>Shifts of the Aggregate Demand Curve versus Movements along It</vt:lpstr>
      <vt:lpstr>Table 13.1 Variables That Shift the Aggregate Demand Curve (1 of 4)</vt:lpstr>
      <vt:lpstr>Table 13.1 Variables That Shift the Aggregate Demand Curve (2 of 4)</vt:lpstr>
      <vt:lpstr>Table 13.1 Variables That Shift the Aggregate Demand Curve (3 of 4)</vt:lpstr>
      <vt:lpstr>Table 13.1 Variables That Shift the Aggregate Demand Curve (4 of 4)</vt:lpstr>
      <vt:lpstr>Apply the Concept: Which Components of Aggregate Demand Changed the Most during the 2020 Recession? (1 of 3)</vt:lpstr>
      <vt:lpstr>Apply the Concept: Which Components of Aggregate Demand Changed the Most during the 2020 Recession? (2 of 3)</vt:lpstr>
      <vt:lpstr>Apply the Concept: Which Components of Aggregate Demand Changed the Most during the 2020 Recession? (3 of 3)</vt:lpstr>
      <vt:lpstr>13.2 Aggregate Supply</vt:lpstr>
      <vt:lpstr>Figure 13.2 The Long-Run Aggregate Supply Curve</vt:lpstr>
      <vt:lpstr>The Short-Run Aggregate Supply Curve</vt:lpstr>
      <vt:lpstr>Why Is the S R A S Curve Upward Sloping?</vt:lpstr>
      <vt:lpstr>Apply the Concept: How Sticky Are Wages?</vt:lpstr>
      <vt:lpstr>Shifts of the S R A S Curve versus Movements Along It</vt:lpstr>
      <vt:lpstr>Figure 13.3 How Expectations of the Future Price Level Affect the Short-Run Aggregate Supply Curve</vt:lpstr>
      <vt:lpstr>Table 13.2 Variables That Shift the Short-Run Aggregate Supply Curve (1 of 3)</vt:lpstr>
      <vt:lpstr>Table 13.2 Variables That Shift the Short-Run Aggregate Supply Curve (2 of 3)</vt:lpstr>
      <vt:lpstr>Table 13.2 Variables That Shift the Short-Run Aggregate Supply Curve (3 of 3)</vt:lpstr>
      <vt:lpstr>13.3 Macroeconomic Equilibrium in the Long Run and the Short Run</vt:lpstr>
      <vt:lpstr>Figure 13.4 Long-Run Macroeconomic Equilibrium</vt:lpstr>
      <vt:lpstr>Figure 13.5 The Short-Run and Long-Run Effects of a Decrease in Aggregate Demand (1 of 2)</vt:lpstr>
      <vt:lpstr>Figure 13.5 The Short-Run and Long-Run Effects of a Decrease in Aggregate Demand (2 of 2)</vt:lpstr>
      <vt:lpstr>Apply the Concept: Does It Matter What Causes a Decline in Aggregate Demand?</vt:lpstr>
      <vt:lpstr>Figure 13.6 The Short-Run and Long-Run Effects of an Increase in Aggregate Demand (1 of 2)</vt:lpstr>
      <vt:lpstr>Figure 13.6 The Short-Run and Long-Run Effects of an Increase in Aggregate Demand (2 of 2)</vt:lpstr>
      <vt:lpstr>Figure 13.7 The Short-Run and Long-Run Effects of a Supply Shock (1 of 3)</vt:lpstr>
      <vt:lpstr>Figure 13.7 The Short-Run and Long-Run Effects of a Supply Shock (2 of 3)</vt:lpstr>
      <vt:lpstr>Figure 13.7 The Short-Run and Long-Run Effects of a Supply Shock (3 of 3)</vt:lpstr>
      <vt:lpstr>Figure 13.8 The Effects of the Covid-19 Pandemic</vt:lpstr>
      <vt:lpstr>The Effects of the Covid-19 Pandemic</vt:lpstr>
      <vt:lpstr>Apply the Concept: Is the Business Cycle Really a Cycle? (1 of 2)</vt:lpstr>
      <vt:lpstr>Apply the Concept: Is the Business Cycle Really a Cycle? (2 of 2)</vt:lpstr>
      <vt:lpstr>13.4 A Dynamic Aggregate Demand and Aggregate Supply Model</vt:lpstr>
      <vt:lpstr>Figure 13.9 A Dynamic Aggregate Demand and Aggregate Supply Model</vt:lpstr>
      <vt:lpstr>Figure 13.10 Using Dynamic Aggregate Demand and Aggregate Supply to Understand Inflation</vt:lpstr>
      <vt:lpstr>Main Factors Causing the Recession of 2007–2009</vt:lpstr>
      <vt:lpstr>Figure 13.11 The Recession of 2007–2009 (1 of 2)</vt:lpstr>
      <vt:lpstr>Figure 13.11 The Recession of 2007–2009 (2 of 2)</vt:lpstr>
      <vt:lpstr>Appendix: Macroeconomic Schools of Thought</vt:lpstr>
      <vt:lpstr>New Keynesian Economics</vt:lpstr>
      <vt:lpstr>The Monetarist Model</vt:lpstr>
      <vt:lpstr>The New Classical Model</vt:lpstr>
      <vt:lpstr>The Real Business Cycle Model</vt:lpstr>
      <vt:lpstr>The Austrian Model (1 of 2)</vt:lpstr>
      <vt:lpstr>The Austrian Model (2 of 2)</vt:lpstr>
      <vt:lpstr>Apply the Concept: Karl Marx: Capitalism’s Severest Critic</vt:lpstr>
      <vt:lpstr>Which School of Thought Is Correct?</vt:lpstr>
      <vt:lpstr>Copyright</vt:lpstr>
    </vt:vector>
  </TitlesOfParts>
  <Company>Pearson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Macroeconomics, Ninth Edition, Chapter 13, Aggregate Demand and Aggregate Supply Analysis</dc:title>
  <dc:subject>Economics</dc:subject>
  <dc:creator>Hubbard/O'Brien</dc:creator>
  <cp:keywords>Macroeconomics</cp:keywords>
  <dc:description>Long description alt-text is inserted in the notes pane; This presentation contains the hyperlinks; Alt text for images/math equations within table cells have been placed behind the object intentionally to provide a better screen reader user experience.</dc:description>
  <cp:lastModifiedBy>Chiranjeevi Kumar</cp:lastModifiedBy>
  <cp:revision>1017</cp:revision>
  <dcterms:modified xsi:type="dcterms:W3CDTF">2024-05-03T13:05:02Z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0x01010086D90B95B22DD945BDFF45EB84A5E21C</vt:lpwstr>
  </property>
</Properties>
</file>